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6B4FD-3041-4399-94BE-FD20AFF1E482}" v="18" dt="2020-05-07T08:37:11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0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6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3" r:id="rId5"/>
    <p:sldLayoutId id="2147483739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toria.bg/1463/sazdavane-priznavane-i-razprostranenie-na-slavyanskata-pismenost-855-868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857EA16-B79B-4A29-8777-07B34C64D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700011"/>
            <a:ext cx="8652938" cy="3451538"/>
          </a:xfrm>
        </p:spPr>
        <p:txBody>
          <a:bodyPr>
            <a:normAutofit/>
          </a:bodyPr>
          <a:lstStyle/>
          <a:p>
            <a:r>
              <a:rPr lang="ru-RU" sz="6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Живота и делото на Св. Св. Кирил и Методий</a:t>
            </a:r>
            <a:endParaRPr lang="bg-BG" sz="6300" dirty="0">
              <a:solidFill>
                <a:schemeClr val="bg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1744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  <p:sndAc>
          <p:stSnd>
            <p:snd r:embed="rId2" name="chimes.wav"/>
          </p:stSnd>
        </p:sndAc>
      </p:transition>
    </mc:Choice>
    <mc:Fallback xmlns="">
      <p:transition spd="slow" advClick="0" advTm="3000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39C9C67-6C10-494B-BABC-7301E50B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spc="0"/>
              <a:t>Ранен живот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83DD8A3-7156-4312-94EB-950DACABF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886" y="2103120"/>
            <a:ext cx="668938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 dirty="0"/>
              <a:t>Според Пространните жития светите братя са родени в Солун – Методий около 815-816 г., а Константин–Кирил през 827 г. в семейството на византийския сановник Лъв – помощник-стратег на солунската област. За майка им Мария се предполага, че е славянка.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Методий е управител на област, населена със славяни. Константин завършва най-висшето училище – Магнаурската школа, където изучава „елински изкуства”: граматика, поезия, геометрия, диалектика и „всички философски науки”: риторика, аритметика, астрономия и пр. с най-добър успех.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Като библиотекар на Патриаршеската библиотека в църквата „Св. София” и преподавател в Магнаурската школа Константин проявява блестящите си философски, ораторски и полемични способности, заради което е изпратен на духовна мисия при арабите (сарацините) в Багдадския халифат (850).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6" name="Контейнер за съдържание 5" descr="Картина, която съдържа снимка, ски, мъж, държащ&#10;&#10;Описанието е генерирано автоматично">
            <a:extLst>
              <a:ext uri="{FF2B5EF4-FFF2-40B4-BE49-F238E27FC236}">
                <a16:creationId xmlns:a16="http://schemas.microsoft.com/office/drawing/2014/main" id="{D0E5EEE0-2F85-4F40-8DE3-543D5C81F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091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47163"/>
      </p:ext>
    </p:extLst>
  </p:cSld>
  <p:clrMapOvr>
    <a:masterClrMapping/>
  </p:clrMapOvr>
  <p:transition spd="slow" advClick="0" advTm="20000">
    <p:wip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03500BF-84A7-41FF-8E80-D05CCB92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0"/>
              <a:t>Глаголицата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59AB627-2A59-4310-8F18-08021A8A2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Към 855 г. в манастира „Полихрон” двамата братя 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 tooltip="Създаване, признаване и разпространение на славянската писменост (855-868)"/>
              </a:rPr>
              <a:t>сътворяват славянската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 tooltip="Създаване, признаване и разпространение на славянската писменост (855-868)"/>
              </a:rPr>
              <a:t>азбука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–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глаголица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създават книжовна славянска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лексика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започват превода на свещените книги. В основата на новия книжовен език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лежи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солунското българско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наречие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което те познават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отлично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Контейнер за съдържание 5" descr="Картина, която съдържа разписка&#10;&#10;Описанието е генерирано автоматично">
            <a:extLst>
              <a:ext uri="{FF2B5EF4-FFF2-40B4-BE49-F238E27FC236}">
                <a16:creationId xmlns:a16="http://schemas.microsoft.com/office/drawing/2014/main" id="{B0595F7A-B11B-45F0-8824-7F18B1DEA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437883"/>
            <a:ext cx="8242479" cy="6040190"/>
          </a:xfrm>
          <a:prstGeom prst="rect">
            <a:avLst/>
          </a:prstGeom>
        </p:spPr>
      </p:pic>
      <p:pic>
        <p:nvPicPr>
          <p:cNvPr id="8" name="Графика 7" descr="Пляскащи ръце">
            <a:extLst>
              <a:ext uri="{FF2B5EF4-FFF2-40B4-BE49-F238E27FC236}">
                <a16:creationId xmlns:a16="http://schemas.microsoft.com/office/drawing/2014/main" id="{4D36C545-D808-40BC-9221-1657FCA9D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369" y="5256459"/>
            <a:ext cx="17000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94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  <p:sndAc>
          <p:stSnd>
            <p:snd r:embed="rId2" name="chimes.wav"/>
          </p:stSnd>
        </p:sndAc>
      </p:transition>
    </mc:Choice>
    <mc:Fallback xmlns="">
      <p:transition spd="med" advClick="0" advTm="7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40B54F9-C40C-4C16-8B89-6319F5A82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27279"/>
            <a:ext cx="6485467" cy="51077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През 860-861 г. Кирил и Методий отиват на мисия при хазарите в Кримския полуостров, а след това при аланите и навсякъде проявяват блестящи способности.</a:t>
            </a:r>
          </a:p>
          <a:p>
            <a:r>
              <a:rPr lang="en-US" sz="2000" b="1" dirty="0"/>
              <a:t>През 863 г., по молба на Великоморавския княз Ростислав, Кирил и Методий са изпратени във Великоморавия. Тук те подготвят духовници, превеждат богослужебни книги и за 40 месеца създават славянската литургия. В Блатненското княжество за шест месеца обучават 50 ученици.</a:t>
            </a:r>
          </a:p>
          <a:p>
            <a:r>
              <a:rPr lang="en-US" sz="2000" b="1" dirty="0"/>
              <a:t>Във Венеция ги обвиняват, че са нарушили триезичната догма, създавайки книги на славянски език. Константин Философ с блестящо красноречие защитава правото на всеки народ да има свой книжовен език.</a:t>
            </a:r>
          </a:p>
          <a:p>
            <a:endParaRPr lang="en-US" dirty="0"/>
          </a:p>
        </p:txBody>
      </p:sp>
      <p:pic>
        <p:nvPicPr>
          <p:cNvPr id="6" name="Контейнер за съдържание 5" descr="Картина, която съдържа текст, снимка, мъж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B030638F-AB39-4194-AB84-3A1F408060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135" b="4"/>
          <a:stretch/>
        </p:blipFill>
        <p:spPr>
          <a:xfrm>
            <a:off x="8020571" y="1081826"/>
            <a:ext cx="3019646" cy="47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2687"/>
      </p:ext>
    </p:extLst>
  </p:cSld>
  <p:clrMapOvr>
    <a:masterClrMapping/>
  </p:clrMapOvr>
  <p:transition spd="slow" advClick="0" advTm="10000">
    <p:push dir="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28E18D4-C792-488D-BA40-C495295F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901521"/>
            <a:ext cx="6281928" cy="1485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spc="0" dirty="0"/>
              <a:t>Смъртта на Кирил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FC9A224-1EE8-44CA-93D3-2F1EFDFBA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Отношенията с Римската църква се подобряват и през декември 867 г. братята пристигат в Рим, тържествено приети от папа Адриан ІІ. Папата освещава славянските книги и е отслужена литургия на славянски език. След едногодишен престой в Рим Константин се разболява тежко, приема монашеското име Кирил и умира на 14.02.869 г. Погребан е в римската църква „Св. Климент”.</a:t>
            </a:r>
            <a:endParaRPr lang="en-US" sz="2400" dirty="0"/>
          </a:p>
        </p:txBody>
      </p:sp>
      <p:pic>
        <p:nvPicPr>
          <p:cNvPr id="6" name="Контейнер за съдържание 5" descr="Картина, която съдържа мъж, стара, държащ&#10;&#10;Описанието е генерирано автоматично">
            <a:extLst>
              <a:ext uri="{FF2B5EF4-FFF2-40B4-BE49-F238E27FC236}">
                <a16:creationId xmlns:a16="http://schemas.microsoft.com/office/drawing/2014/main" id="{83D809E9-DF47-44C4-A87D-938EBAD57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6537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766FEF7-69CA-45A1-A830-4CAD76A1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927279"/>
            <a:ext cx="6281928" cy="14594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spc="0" dirty="0"/>
              <a:t>Смъртта на Методий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FF20CDA-AA4E-451A-B0DB-9CFD47BB3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Методий е </a:t>
            </a:r>
            <a:r>
              <a:rPr lang="en-US" b="1" dirty="0" err="1"/>
              <a:t>ръкоположен</a:t>
            </a:r>
            <a:r>
              <a:rPr lang="en-US" b="1" dirty="0"/>
              <a:t> за </a:t>
            </a:r>
            <a:r>
              <a:rPr lang="en-US" b="1" dirty="0" err="1"/>
              <a:t>архиепископ</a:t>
            </a:r>
            <a:r>
              <a:rPr lang="en-US" b="1" dirty="0"/>
              <a:t> и </a:t>
            </a:r>
            <a:r>
              <a:rPr lang="en-US" b="1" dirty="0" err="1"/>
              <a:t>назначен</a:t>
            </a:r>
            <a:r>
              <a:rPr lang="en-US" b="1" dirty="0"/>
              <a:t> за </a:t>
            </a:r>
            <a:r>
              <a:rPr lang="en-US" b="1" dirty="0" err="1"/>
              <a:t>папски</a:t>
            </a:r>
            <a:r>
              <a:rPr lang="en-US" b="1" dirty="0"/>
              <a:t> </a:t>
            </a:r>
            <a:r>
              <a:rPr lang="en-US" b="1" dirty="0" err="1"/>
              <a:t>легат</a:t>
            </a:r>
            <a:r>
              <a:rPr lang="en-US" b="1" dirty="0"/>
              <a:t> за </a:t>
            </a:r>
            <a:r>
              <a:rPr lang="en-US" b="1" dirty="0" err="1"/>
              <a:t>Среден</a:t>
            </a:r>
            <a:r>
              <a:rPr lang="en-US" b="1" dirty="0"/>
              <a:t> </a:t>
            </a:r>
            <a:r>
              <a:rPr lang="en-US" b="1" dirty="0" err="1"/>
              <a:t>Дунав</a:t>
            </a:r>
            <a:r>
              <a:rPr lang="en-US" b="1" dirty="0"/>
              <a:t> и </a:t>
            </a:r>
            <a:r>
              <a:rPr lang="en-US" b="1" dirty="0" err="1"/>
              <a:t>Панония</a:t>
            </a:r>
            <a:r>
              <a:rPr lang="en-US" b="1" dirty="0"/>
              <a:t>. Това </a:t>
            </a:r>
            <a:r>
              <a:rPr lang="en-US" b="1" dirty="0" err="1"/>
              <a:t>настройва</a:t>
            </a:r>
            <a:r>
              <a:rPr lang="en-US" b="1" dirty="0"/>
              <a:t> </a:t>
            </a:r>
            <a:r>
              <a:rPr lang="en-US" b="1" dirty="0" err="1"/>
              <a:t>немското</a:t>
            </a:r>
            <a:r>
              <a:rPr lang="en-US" b="1" dirty="0"/>
              <a:t> </a:t>
            </a:r>
            <a:r>
              <a:rPr lang="en-US" b="1" dirty="0" err="1"/>
              <a:t>духовенство</a:t>
            </a:r>
            <a:r>
              <a:rPr lang="en-US" b="1" dirty="0"/>
              <a:t> </a:t>
            </a:r>
            <a:r>
              <a:rPr lang="en-US" b="1" dirty="0" err="1"/>
              <a:t>враждебно</a:t>
            </a:r>
            <a:r>
              <a:rPr lang="en-US" b="1" dirty="0"/>
              <a:t>. На </a:t>
            </a:r>
            <a:r>
              <a:rPr lang="en-US" b="1" dirty="0" err="1"/>
              <a:t>църковен</a:t>
            </a:r>
            <a:r>
              <a:rPr lang="en-US" b="1" dirty="0"/>
              <a:t> </a:t>
            </a:r>
            <a:r>
              <a:rPr lang="en-US" b="1" dirty="0" err="1"/>
              <a:t>съд</a:t>
            </a:r>
            <a:r>
              <a:rPr lang="en-US" b="1" dirty="0"/>
              <a:t> в </a:t>
            </a:r>
            <a:r>
              <a:rPr lang="en-US" b="1" dirty="0" err="1"/>
              <a:t>Регенсбург</a:t>
            </a:r>
            <a:r>
              <a:rPr lang="en-US" b="1" dirty="0"/>
              <a:t> </a:t>
            </a:r>
            <a:r>
              <a:rPr lang="en-US" b="1" dirty="0" err="1"/>
              <a:t>го</a:t>
            </a:r>
            <a:r>
              <a:rPr lang="en-US" b="1" dirty="0"/>
              <a:t> </a:t>
            </a:r>
            <a:r>
              <a:rPr lang="en-US" b="1" dirty="0" err="1"/>
              <a:t>осъждат</a:t>
            </a:r>
            <a:r>
              <a:rPr lang="en-US" b="1" dirty="0"/>
              <a:t> на </a:t>
            </a:r>
            <a:r>
              <a:rPr lang="en-US" b="1" dirty="0" err="1"/>
              <a:t>заточение</a:t>
            </a:r>
            <a:r>
              <a:rPr lang="en-US" b="1" dirty="0"/>
              <a:t> в манастира „</a:t>
            </a:r>
            <a:r>
              <a:rPr lang="en-US" b="1" dirty="0" err="1"/>
              <a:t>Елванген</a:t>
            </a:r>
            <a:r>
              <a:rPr lang="en-US" b="1" dirty="0"/>
              <a:t>” в </a:t>
            </a:r>
            <a:r>
              <a:rPr lang="en-US" b="1" dirty="0" err="1"/>
              <a:t>Швабия</a:t>
            </a:r>
            <a:r>
              <a:rPr lang="en-US" b="1" dirty="0"/>
              <a:t>. След </a:t>
            </a:r>
            <a:r>
              <a:rPr lang="en-US" b="1" dirty="0" err="1"/>
              <a:t>две</a:t>
            </a:r>
            <a:r>
              <a:rPr lang="en-US" b="1" dirty="0"/>
              <a:t> </a:t>
            </a:r>
            <a:r>
              <a:rPr lang="en-US" b="1" dirty="0" err="1"/>
              <a:t>години</a:t>
            </a:r>
            <a:r>
              <a:rPr lang="en-US" b="1" dirty="0"/>
              <a:t> и </a:t>
            </a:r>
            <a:r>
              <a:rPr lang="en-US" b="1" dirty="0" err="1"/>
              <a:t>половина</a:t>
            </a:r>
            <a:r>
              <a:rPr lang="en-US" b="1" dirty="0"/>
              <a:t> е </a:t>
            </a:r>
            <a:r>
              <a:rPr lang="en-US" b="1" dirty="0" err="1"/>
              <a:t>освободен</a:t>
            </a:r>
            <a:r>
              <a:rPr lang="en-US" b="1" dirty="0"/>
              <a:t> по </a:t>
            </a:r>
            <a:r>
              <a:rPr lang="en-US" b="1" dirty="0" err="1"/>
              <a:t>застъпничество</a:t>
            </a:r>
            <a:r>
              <a:rPr lang="en-US" b="1" dirty="0"/>
              <a:t> на </a:t>
            </a:r>
            <a:r>
              <a:rPr lang="en-US" b="1" dirty="0" err="1"/>
              <a:t>папата</a:t>
            </a:r>
            <a:r>
              <a:rPr lang="en-US" b="1" dirty="0"/>
              <a:t> и през </a:t>
            </a:r>
            <a:r>
              <a:rPr lang="en-US" b="1" dirty="0" err="1"/>
              <a:t>есента</a:t>
            </a:r>
            <a:r>
              <a:rPr lang="en-US" b="1" dirty="0"/>
              <a:t> на 873 г. </a:t>
            </a:r>
            <a:r>
              <a:rPr lang="en-US" b="1" dirty="0" err="1"/>
              <a:t>отново</a:t>
            </a:r>
            <a:r>
              <a:rPr lang="en-US" b="1" dirty="0"/>
              <a:t> е </a:t>
            </a:r>
            <a:r>
              <a:rPr lang="en-US" b="1" dirty="0" err="1"/>
              <a:t>архиепископ</a:t>
            </a:r>
            <a:r>
              <a:rPr lang="en-US" b="1" dirty="0"/>
              <a:t> на Великоморавия.</a:t>
            </a:r>
          </a:p>
          <a:p>
            <a:pPr>
              <a:lnSpc>
                <a:spcPct val="90000"/>
              </a:lnSpc>
            </a:pPr>
            <a:r>
              <a:rPr lang="en-US" b="1" dirty="0"/>
              <a:t>През </a:t>
            </a:r>
            <a:r>
              <a:rPr lang="en-US" b="1" dirty="0" err="1"/>
              <a:t>последните</a:t>
            </a:r>
            <a:r>
              <a:rPr lang="en-US" b="1" dirty="0"/>
              <a:t> </a:t>
            </a:r>
            <a:r>
              <a:rPr lang="en-US" b="1" dirty="0" err="1"/>
              <a:t>години</a:t>
            </a:r>
            <a:r>
              <a:rPr lang="en-US" b="1" dirty="0"/>
              <a:t> от </a:t>
            </a:r>
            <a:r>
              <a:rPr lang="en-US" b="1" dirty="0" err="1"/>
              <a:t>живота</a:t>
            </a:r>
            <a:r>
              <a:rPr lang="en-US" b="1" dirty="0"/>
              <a:t> си Методий завършва превода на </a:t>
            </a:r>
            <a:r>
              <a:rPr lang="en-US" b="1" dirty="0" err="1"/>
              <a:t>Библията</a:t>
            </a:r>
            <a:r>
              <a:rPr lang="en-US" b="1" dirty="0"/>
              <a:t> и </a:t>
            </a:r>
            <a:r>
              <a:rPr lang="en-US" b="1" dirty="0" err="1"/>
              <a:t>сътворява</a:t>
            </a:r>
            <a:r>
              <a:rPr lang="en-US" b="1" dirty="0"/>
              <a:t> </a:t>
            </a:r>
            <a:r>
              <a:rPr lang="en-US" b="1" dirty="0" err="1"/>
              <a:t>проповеди</a:t>
            </a:r>
            <a:r>
              <a:rPr lang="en-US" b="1" dirty="0"/>
              <a:t>, </a:t>
            </a:r>
            <a:r>
              <a:rPr lang="en-US" b="1" dirty="0" err="1"/>
              <a:t>молитви</a:t>
            </a:r>
            <a:r>
              <a:rPr lang="en-US" b="1" dirty="0"/>
              <a:t> и </a:t>
            </a:r>
            <a:r>
              <a:rPr lang="en-US" b="1" dirty="0" err="1"/>
              <a:t>песнопения</a:t>
            </a:r>
            <a:r>
              <a:rPr lang="en-US" b="1" dirty="0"/>
              <a:t> на славянски език, </a:t>
            </a:r>
            <a:r>
              <a:rPr lang="en-US" b="1" dirty="0" err="1"/>
              <a:t>като</a:t>
            </a:r>
            <a:r>
              <a:rPr lang="en-US" b="1" dirty="0"/>
              <a:t> </a:t>
            </a:r>
            <a:r>
              <a:rPr lang="en-US" b="1" dirty="0" err="1"/>
              <a:t>продължава</a:t>
            </a:r>
            <a:r>
              <a:rPr lang="en-US" b="1" dirty="0"/>
              <a:t> </a:t>
            </a:r>
            <a:r>
              <a:rPr lang="en-US" b="1" dirty="0" err="1"/>
              <a:t>неравностойната</a:t>
            </a:r>
            <a:r>
              <a:rPr lang="en-US" b="1" dirty="0"/>
              <a:t> </a:t>
            </a:r>
            <a:r>
              <a:rPr lang="en-US" b="1" dirty="0" err="1"/>
              <a:t>борба</a:t>
            </a:r>
            <a:r>
              <a:rPr lang="en-US" b="1" dirty="0"/>
              <a:t> с </a:t>
            </a:r>
            <a:r>
              <a:rPr lang="en-US" b="1" dirty="0" err="1"/>
              <a:t>немското</a:t>
            </a:r>
            <a:r>
              <a:rPr lang="en-US" b="1" dirty="0"/>
              <a:t> </a:t>
            </a:r>
            <a:r>
              <a:rPr lang="en-US" b="1" dirty="0" err="1"/>
              <a:t>духовенство</a:t>
            </a:r>
            <a:r>
              <a:rPr lang="en-US" b="1" dirty="0"/>
              <a:t>. На 06.04.885 г. </a:t>
            </a:r>
            <a:r>
              <a:rPr lang="en-US" b="1" dirty="0" err="1"/>
              <a:t>великият</a:t>
            </a:r>
            <a:r>
              <a:rPr lang="en-US" b="1" dirty="0"/>
              <a:t> славянски </a:t>
            </a:r>
            <a:r>
              <a:rPr lang="en-US" b="1" dirty="0" err="1"/>
              <a:t>проповедник</a:t>
            </a:r>
            <a:r>
              <a:rPr lang="en-US" b="1" dirty="0"/>
              <a:t> Методий </a:t>
            </a:r>
            <a:r>
              <a:rPr lang="en-US" b="1" dirty="0" err="1"/>
              <a:t>издъхва</a:t>
            </a:r>
            <a:r>
              <a:rPr lang="en-US" b="1" dirty="0"/>
              <a:t>. </a:t>
            </a:r>
            <a:r>
              <a:rPr lang="en-US" b="1" dirty="0" err="1"/>
              <a:t>Погребват</a:t>
            </a:r>
            <a:r>
              <a:rPr lang="en-US" b="1" dirty="0"/>
              <a:t> </a:t>
            </a:r>
            <a:r>
              <a:rPr lang="en-US" b="1" dirty="0" err="1"/>
              <a:t>го</a:t>
            </a:r>
            <a:r>
              <a:rPr lang="en-US" b="1" dirty="0"/>
              <a:t> в </a:t>
            </a:r>
            <a:r>
              <a:rPr lang="en-US" b="1" dirty="0" err="1"/>
              <a:t>централната</a:t>
            </a:r>
            <a:r>
              <a:rPr lang="en-US" b="1" dirty="0"/>
              <a:t> църква на </a:t>
            </a:r>
            <a:r>
              <a:rPr lang="en-US" b="1" dirty="0" err="1"/>
              <a:t>Велеград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Контейнер за съдържание 5" descr="Картина, която съдържа текст, снимка, мъж, седящ&#10;&#10;Описанието е генерирано автоматично">
            <a:extLst>
              <a:ext uri="{FF2B5EF4-FFF2-40B4-BE49-F238E27FC236}">
                <a16:creationId xmlns:a16="http://schemas.microsoft.com/office/drawing/2014/main" id="{3B596D9A-81AB-4F32-B874-291A4296EE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2264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flip dir="r"/>
        <p:sndAc>
          <p:stSnd>
            <p:snd r:embed="rId2" name="chimes.wav"/>
          </p:stSnd>
        </p:sndAc>
      </p:transition>
    </mc:Choice>
    <mc:Fallback xmlns="">
      <p:transition spd="slow" advClick="0" advTm="12000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A3C6958-A917-46C7-ABC1-60E2A935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spc="0"/>
              <a:t>Тяхното творчество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191C773-3588-435D-927E-8851B3CCF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Кирил и Методий създават </a:t>
            </a:r>
            <a:r>
              <a:rPr lang="en-US" b="1" dirty="0" err="1"/>
              <a:t>азбуката</a:t>
            </a:r>
            <a:r>
              <a:rPr lang="en-US" b="1" dirty="0"/>
              <a:t>, </a:t>
            </a:r>
            <a:r>
              <a:rPr lang="en-US" b="1" dirty="0" err="1"/>
              <a:t>но</a:t>
            </a:r>
            <a:r>
              <a:rPr lang="en-US" b="1" dirty="0"/>
              <a:t> и </a:t>
            </a:r>
            <a:r>
              <a:rPr lang="en-US" b="1" dirty="0" err="1"/>
              <a:t>много</a:t>
            </a:r>
            <a:r>
              <a:rPr lang="en-US" b="1" dirty="0"/>
              <a:t> </a:t>
            </a:r>
            <a:r>
              <a:rPr lang="en-US" b="1" dirty="0" err="1"/>
              <a:t>молитви</a:t>
            </a:r>
            <a:r>
              <a:rPr lang="en-US" b="1" dirty="0"/>
              <a:t>, полемични </a:t>
            </a:r>
            <a:r>
              <a:rPr lang="en-US" b="1" dirty="0" err="1"/>
              <a:t>трудове</a:t>
            </a:r>
            <a:r>
              <a:rPr lang="en-US" b="1" dirty="0"/>
              <a:t>, </a:t>
            </a:r>
            <a:r>
              <a:rPr lang="en-US" b="1" dirty="0" err="1"/>
              <a:t>църковни</a:t>
            </a:r>
            <a:r>
              <a:rPr lang="en-US" b="1" dirty="0"/>
              <a:t> </a:t>
            </a:r>
            <a:r>
              <a:rPr lang="en-US" b="1" dirty="0" err="1"/>
              <a:t>служби</a:t>
            </a:r>
            <a:r>
              <a:rPr lang="en-US" b="1" dirty="0"/>
              <a:t> и </a:t>
            </a:r>
            <a:r>
              <a:rPr lang="en-US" b="1" dirty="0" err="1"/>
              <a:t>песнопения</a:t>
            </a:r>
            <a:r>
              <a:rPr lang="en-US" b="1" dirty="0"/>
              <a:t>, </a:t>
            </a:r>
            <a:r>
              <a:rPr lang="en-US" b="1" dirty="0" err="1"/>
              <a:t>догматични</a:t>
            </a:r>
            <a:r>
              <a:rPr lang="en-US" b="1" dirty="0"/>
              <a:t> </a:t>
            </a:r>
            <a:r>
              <a:rPr lang="en-US" b="1" dirty="0" err="1"/>
              <a:t>съчинения</a:t>
            </a:r>
            <a:r>
              <a:rPr lang="en-US" b="1" dirty="0"/>
              <a:t> и </a:t>
            </a:r>
            <a:r>
              <a:rPr lang="en-US" b="1" dirty="0" err="1"/>
              <a:t>преводи</a:t>
            </a:r>
            <a:r>
              <a:rPr lang="en-US" b="1" dirty="0"/>
              <a:t>. </a:t>
            </a:r>
            <a:r>
              <a:rPr lang="en-US" b="1" dirty="0" err="1"/>
              <a:t>Най-известното</a:t>
            </a:r>
            <a:r>
              <a:rPr lang="en-US" b="1" dirty="0"/>
              <a:t> </a:t>
            </a:r>
            <a:r>
              <a:rPr lang="en-US" b="1" dirty="0" err="1"/>
              <a:t>стихотворно</a:t>
            </a:r>
            <a:r>
              <a:rPr lang="en-US" b="1" dirty="0"/>
              <a:t> </a:t>
            </a:r>
            <a:r>
              <a:rPr lang="en-US" b="1" dirty="0" err="1"/>
              <a:t>произведение</a:t>
            </a:r>
            <a:r>
              <a:rPr lang="en-US" b="1" dirty="0"/>
              <a:t> на Константин-Кирил Философ е „</a:t>
            </a:r>
            <a:r>
              <a:rPr lang="en-US" b="1" dirty="0" err="1"/>
              <a:t>Проглас</a:t>
            </a:r>
            <a:r>
              <a:rPr lang="en-US" b="1" dirty="0"/>
              <a:t> </a:t>
            </a:r>
            <a:r>
              <a:rPr lang="en-US" b="1" dirty="0" err="1"/>
              <a:t>към</a:t>
            </a:r>
            <a:r>
              <a:rPr lang="en-US" b="1" dirty="0"/>
              <a:t> </a:t>
            </a:r>
            <a:r>
              <a:rPr lang="en-US" b="1" dirty="0" err="1"/>
              <a:t>Евангелието</a:t>
            </a:r>
            <a:r>
              <a:rPr lang="en-US" b="1" dirty="0"/>
              <a:t>”, а на Методий – „</a:t>
            </a:r>
            <a:r>
              <a:rPr lang="en-US" b="1" dirty="0" err="1"/>
              <a:t>Канонът</a:t>
            </a:r>
            <a:r>
              <a:rPr lang="en-US" b="1" dirty="0"/>
              <a:t> на </a:t>
            </a:r>
            <a:r>
              <a:rPr lang="en-US" b="1" dirty="0" err="1"/>
              <a:t>св</a:t>
            </a:r>
            <a:r>
              <a:rPr lang="en-US" b="1" dirty="0"/>
              <a:t>. </a:t>
            </a:r>
            <a:r>
              <a:rPr lang="en-US" b="1" dirty="0" err="1"/>
              <a:t>Димитър</a:t>
            </a:r>
            <a:r>
              <a:rPr lang="en-US" b="1" dirty="0"/>
              <a:t> </a:t>
            </a:r>
            <a:r>
              <a:rPr lang="en-US" b="1" dirty="0" err="1"/>
              <a:t>Солунски</a:t>
            </a:r>
            <a:r>
              <a:rPr lang="en-US" b="1" dirty="0"/>
              <a:t>”.</a:t>
            </a:r>
          </a:p>
          <a:p>
            <a:r>
              <a:rPr lang="en-US" b="1" dirty="0" err="1"/>
              <a:t>Просветната</a:t>
            </a:r>
            <a:r>
              <a:rPr lang="en-US" b="1" dirty="0"/>
              <a:t> мисия на </a:t>
            </a:r>
            <a:r>
              <a:rPr lang="en-US" b="1" dirty="0" err="1"/>
              <a:t>солунските</a:t>
            </a:r>
            <a:r>
              <a:rPr lang="en-US" b="1" dirty="0"/>
              <a:t> братя </a:t>
            </a:r>
            <a:r>
              <a:rPr lang="en-US" b="1" dirty="0" err="1"/>
              <a:t>оставя</a:t>
            </a:r>
            <a:r>
              <a:rPr lang="en-US" b="1" dirty="0"/>
              <a:t> </a:t>
            </a:r>
            <a:r>
              <a:rPr lang="en-US" b="1" dirty="0" err="1"/>
              <a:t>дълбока</a:t>
            </a:r>
            <a:r>
              <a:rPr lang="en-US" b="1" dirty="0"/>
              <a:t> и </a:t>
            </a:r>
            <a:r>
              <a:rPr lang="en-US" b="1" dirty="0" err="1"/>
              <a:t>трайна</a:t>
            </a:r>
            <a:r>
              <a:rPr lang="en-US" b="1" dirty="0"/>
              <a:t> </a:t>
            </a:r>
            <a:r>
              <a:rPr lang="en-US" b="1" dirty="0" err="1"/>
              <a:t>следа</a:t>
            </a:r>
            <a:r>
              <a:rPr lang="en-US" b="1" dirty="0"/>
              <a:t> в </a:t>
            </a:r>
            <a:r>
              <a:rPr lang="en-US" b="1" dirty="0" err="1"/>
              <a:t>историята</a:t>
            </a:r>
            <a:r>
              <a:rPr lang="en-US" b="1" dirty="0"/>
              <a:t> на </a:t>
            </a:r>
            <a:r>
              <a:rPr lang="en-US" b="1" dirty="0" err="1"/>
              <a:t>Европа</a:t>
            </a:r>
            <a:r>
              <a:rPr lang="en-US" b="1" dirty="0"/>
              <a:t>. </a:t>
            </a:r>
            <a:r>
              <a:rPr lang="en-US" b="1" dirty="0" err="1"/>
              <a:t>Българската</a:t>
            </a:r>
            <a:r>
              <a:rPr lang="en-US" b="1" dirty="0"/>
              <a:t> църква ги </a:t>
            </a:r>
            <a:r>
              <a:rPr lang="en-US" b="1" dirty="0" err="1"/>
              <a:t>канонизира</a:t>
            </a:r>
            <a:r>
              <a:rPr lang="en-US" b="1" dirty="0"/>
              <a:t> за </a:t>
            </a:r>
            <a:r>
              <a:rPr lang="en-US" b="1" dirty="0" err="1"/>
              <a:t>светци</a:t>
            </a:r>
            <a:r>
              <a:rPr lang="en-US" b="1" dirty="0"/>
              <a:t> и </a:t>
            </a:r>
            <a:r>
              <a:rPr lang="en-US" b="1" dirty="0" err="1"/>
              <a:t>заедно</a:t>
            </a:r>
            <a:r>
              <a:rPr lang="en-US" b="1" dirty="0"/>
              <a:t> с </a:t>
            </a:r>
            <a:r>
              <a:rPr lang="en-US" b="1" dirty="0" err="1"/>
              <a:t>учениците</a:t>
            </a:r>
            <a:r>
              <a:rPr lang="en-US" b="1" dirty="0"/>
              <a:t> им се </a:t>
            </a:r>
            <a:r>
              <a:rPr lang="en-US" b="1" dirty="0" err="1"/>
              <a:t>създава</a:t>
            </a:r>
            <a:r>
              <a:rPr lang="en-US" b="1" dirty="0"/>
              <a:t> </a:t>
            </a:r>
            <a:r>
              <a:rPr lang="en-US" b="1" dirty="0" err="1"/>
              <a:t>култът</a:t>
            </a:r>
            <a:r>
              <a:rPr lang="en-US" b="1" dirty="0"/>
              <a:t> </a:t>
            </a:r>
            <a:r>
              <a:rPr lang="en-US" b="1" dirty="0" err="1"/>
              <a:t>към</a:t>
            </a:r>
            <a:r>
              <a:rPr lang="en-US" b="1" dirty="0"/>
              <a:t> „Светите </a:t>
            </a:r>
            <a:r>
              <a:rPr lang="en-US" b="1" dirty="0" err="1"/>
              <a:t>седмочисленици</a:t>
            </a:r>
            <a:r>
              <a:rPr lang="en-US" b="1" dirty="0"/>
              <a:t>”.</a:t>
            </a:r>
          </a:p>
          <a:p>
            <a:endParaRPr lang="en-US" dirty="0"/>
          </a:p>
        </p:txBody>
      </p:sp>
      <p:pic>
        <p:nvPicPr>
          <p:cNvPr id="6" name="Контейнер за съдържание 5" descr="Картина, която съдържа закрито, снимка, маса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9BC6BB10-F80F-4DEF-97A8-1F5FEF04E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r="6560" b="-2"/>
          <a:stretch/>
        </p:blipFill>
        <p:spPr>
          <a:xfrm>
            <a:off x="7888887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14:conveyor dir="l"/>
        <p:sndAc>
          <p:stSnd>
            <p:snd r:embed="rId2" name="chimes.wav"/>
          </p:stSnd>
        </p:sndAc>
      </p:transition>
    </mc:Choice>
    <mc:Fallback xmlns="">
      <p:transition spd="slow" advClick="0" advTm="12000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3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4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4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9" name="Rectangle 5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65A319-7563-46AE-983F-F6D4ECA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774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b="0" cap="all" spc="-100">
                <a:solidFill>
                  <a:schemeClr val="bg1"/>
                </a:solidFill>
              </a:rPr>
              <a:t>Всяка година на 11 (24) май в България се почита най-светлият празник – на братята Кирил и Методий</a:t>
            </a:r>
            <a:br>
              <a:rPr lang="en-US" sz="2600" b="0" cap="all" spc="-100">
                <a:solidFill>
                  <a:schemeClr val="bg1"/>
                </a:solidFill>
              </a:rPr>
            </a:br>
            <a:endParaRPr lang="en-US" sz="2600" b="0" cap="all" spc="-100">
              <a:solidFill>
                <a:schemeClr val="bg1"/>
              </a:solidFill>
            </a:endParaRPr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онтейнер за съдържание 4" descr="Картина, която съдържа снимка, стара, сграда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B0DF298D-F76A-43B0-8F1E-B557397DA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10299" b="-1"/>
          <a:stretch/>
        </p:blipFill>
        <p:spPr>
          <a:xfrm>
            <a:off x="5386392" y="645106"/>
            <a:ext cx="6122594" cy="5564663"/>
          </a:xfrm>
          <a:prstGeom prst="rect">
            <a:avLst/>
          </a:prstGeom>
        </p:spPr>
      </p:pic>
      <p:pic>
        <p:nvPicPr>
          <p:cNvPr id="29" name="Графика 28" descr="Камбанки">
            <a:extLst>
              <a:ext uri="{FF2B5EF4-FFF2-40B4-BE49-F238E27FC236}">
                <a16:creationId xmlns:a16="http://schemas.microsoft.com/office/drawing/2014/main" id="{391C87D6-3662-40C9-8307-0817178A7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25421">
            <a:off x="796344" y="679361"/>
            <a:ext cx="916546" cy="916546"/>
          </a:xfrm>
          <a:prstGeom prst="rect">
            <a:avLst/>
          </a:prstGeom>
        </p:spPr>
      </p:pic>
      <p:pic>
        <p:nvPicPr>
          <p:cNvPr id="71" name="Графика 70" descr="Камбанки">
            <a:extLst>
              <a:ext uri="{FF2B5EF4-FFF2-40B4-BE49-F238E27FC236}">
                <a16:creationId xmlns:a16="http://schemas.microsoft.com/office/drawing/2014/main" id="{0A12E515-6EAC-4298-81EB-5335605E2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93343">
            <a:off x="3782096" y="690095"/>
            <a:ext cx="916546" cy="9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Контейнер за съдържание 4" descr="Картина, която съдържа стара, маса, кафяв, кутия&#10;&#10;Описанието е генерирано автоматично">
            <a:extLst>
              <a:ext uri="{FF2B5EF4-FFF2-40B4-BE49-F238E27FC236}">
                <a16:creationId xmlns:a16="http://schemas.microsoft.com/office/drawing/2014/main" id="{B6BD0AE9-8B72-4EBC-A58D-B1A8137F4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23C28"/>
      </a:dk2>
      <a:lt2>
        <a:srgbClr val="E8E5E2"/>
      </a:lt2>
      <a:accent1>
        <a:srgbClr val="56A8E7"/>
      </a:accent1>
      <a:accent2>
        <a:srgbClr val="40B0B2"/>
      </a:accent2>
      <a:accent3>
        <a:srgbClr val="3DB586"/>
      </a:accent3>
      <a:accent4>
        <a:srgbClr val="38B950"/>
      </a:accent4>
      <a:accent5>
        <a:srgbClr val="5BB73F"/>
      </a:accent5>
      <a:accent6>
        <a:srgbClr val="87AE3E"/>
      </a:accent6>
      <a:hlink>
        <a:srgbClr val="A1795A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127487F5904574F83668E3E7CFE2765" ma:contentTypeVersion="1" ma:contentTypeDescription="Създаване на нов документ" ma:contentTypeScope="" ma:versionID="70bafbcc3799c5032ee4a8780395be0e">
  <xsd:schema xmlns:xsd="http://www.w3.org/2001/XMLSchema" xmlns:xs="http://www.w3.org/2001/XMLSchema" xmlns:p="http://schemas.microsoft.com/office/2006/metadata/properties" xmlns:ns2="d964f481-c2ad-4726-8807-630c82baf732" targetNamespace="http://schemas.microsoft.com/office/2006/metadata/properties" ma:root="true" ma:fieldsID="4764e3afe7e9f967c36579ef80c4fbe4" ns2:_="">
    <xsd:import namespace="d964f481-c2ad-4726-8807-630c82baf732"/>
    <xsd:element name="properties">
      <xsd:complexType>
        <xsd:sequence>
          <xsd:element name="documentManagement">
            <xsd:complexType>
              <xsd:all>
                <xsd:element ref="ns2:Referenc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4f481-c2ad-4726-8807-630c82baf73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964f481-c2ad-4726-8807-630c82baf732" xsi:nil="true"/>
  </documentManagement>
</p:properties>
</file>

<file path=customXml/itemProps1.xml><?xml version="1.0" encoding="utf-8"?>
<ds:datastoreItem xmlns:ds="http://schemas.openxmlformats.org/officeDocument/2006/customXml" ds:itemID="{E5FA9129-290C-4F79-9507-F7151CABB1E2}"/>
</file>

<file path=customXml/itemProps2.xml><?xml version="1.0" encoding="utf-8"?>
<ds:datastoreItem xmlns:ds="http://schemas.openxmlformats.org/officeDocument/2006/customXml" ds:itemID="{C87BB7F5-EEB7-4469-AA35-1A262D8FD63C}"/>
</file>

<file path=customXml/itemProps3.xml><?xml version="1.0" encoding="utf-8"?>
<ds:datastoreItem xmlns:ds="http://schemas.openxmlformats.org/officeDocument/2006/customXml" ds:itemID="{97022610-C860-4349-8E9A-2F0ADDE0E4DB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593</Words>
  <Application>Microsoft Office PowerPoint</Application>
  <PresentationFormat>Широк екран</PresentationFormat>
  <Paragraphs>20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3" baseType="lpstr">
      <vt:lpstr>Bahnschrift Condensed</vt:lpstr>
      <vt:lpstr>Garamond</vt:lpstr>
      <vt:lpstr>Gill Sans MT</vt:lpstr>
      <vt:lpstr>SavonVTI</vt:lpstr>
      <vt:lpstr>Живота и делото на Св. Св. Кирил и Методий</vt:lpstr>
      <vt:lpstr>Ранен живот</vt:lpstr>
      <vt:lpstr>Глаголицата</vt:lpstr>
      <vt:lpstr>Презентация на PowerPoint</vt:lpstr>
      <vt:lpstr>Смъртта на Кирил</vt:lpstr>
      <vt:lpstr>Смъртта на Методий</vt:lpstr>
      <vt:lpstr>Тяхното творчество</vt:lpstr>
      <vt:lpstr>Всяка година на 11 (24) май в България се почита най-светлият празник – на братята Кирил и Методий 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Валентина Дикова</dc:creator>
  <cp:lastModifiedBy>Валентина Дикова</cp:lastModifiedBy>
  <cp:revision>2</cp:revision>
  <dcterms:created xsi:type="dcterms:W3CDTF">2020-05-07T08:21:34Z</dcterms:created>
  <dcterms:modified xsi:type="dcterms:W3CDTF">2020-05-07T08:37:26Z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0x0101008127487F5904574F83668E3E7CFE2765</vt:lpwstr>
  </property>
  <property fmtid="{D5CDD505-2E9C-101B-9397-08002B2CF9AE}" pid="3" name="Order">
    <vt:r8>2200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