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66" r:id="rId16"/>
    <p:sldId id="269" r:id="rId17"/>
    <p:sldId id="267" r:id="rId18"/>
    <p:sldId id="268" r:id="rId19"/>
    <p:sldId id="271" r:id="rId2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лавие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16" name="Контейнер за 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2" name="Контейнер за долния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5" name="Контейнер за номер н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лавие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27" name="Контейнер за съдържани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19" name="Контейнер за долния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bg-BG"/>
          </a:p>
        </p:txBody>
      </p:sp>
      <p:sp>
        <p:nvSpPr>
          <p:cNvPr id="16" name="Контейнер за номер н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19" name="Контейнер за 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11" name="Контейнер за долния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6" name="Контейнер за номер н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  <p:sp>
        <p:nvSpPr>
          <p:cNvPr id="8" name="Заглавие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лавие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1" name="Контейнер за номер н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лавие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Текстов контейне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28" name="Контейнер за съдържани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10" name="Контейнер за 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лавие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12" name="Контейнер за 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24" name="Контейнер за долния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лавие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26" name="Текстов контейне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/>
              <a:t>Второ ниво</a:t>
            </a:r>
          </a:p>
          <a:p>
            <a:pPr lvl="2" eaLnBrk="1" latinLnBrk="0" hangingPunct="1"/>
            <a:r>
              <a:rPr lang="bg-BG"/>
              <a:t>Трето ниво</a:t>
            </a:r>
          </a:p>
          <a:p>
            <a:pPr lvl="3" eaLnBrk="1" latinLnBrk="0" hangingPunct="1"/>
            <a:r>
              <a:rPr lang="bg-BG"/>
              <a:t>Четвърто ниво</a:t>
            </a:r>
          </a:p>
          <a:p>
            <a:pPr lvl="4" eaLnBrk="1" latinLnBrk="0" hangingPunct="1"/>
            <a:r>
              <a:rPr lang="bg-BG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29" name="Контейнер за долния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Контейнер за картина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1" name="Контейнер за номер н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  <p:sp>
        <p:nvSpPr>
          <p:cNvPr id="17" name="Заглавие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26" name="Текстов контейне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/>
              <a:t>Второ ниво</a:t>
            </a:r>
          </a:p>
          <a:p>
            <a:pPr lvl="2" eaLnBrk="1" latinLnBrk="0" hangingPunct="1"/>
            <a:r>
              <a:rPr kumimoji="0" lang="bg-BG"/>
              <a:t>Трето ниво</a:t>
            </a:r>
          </a:p>
          <a:p>
            <a:pPr lvl="3" eaLnBrk="1" latinLnBrk="0" hangingPunct="1"/>
            <a:r>
              <a:rPr kumimoji="0" lang="bg-BG"/>
              <a:t>Четвърто ниво</a:t>
            </a:r>
          </a:p>
          <a:p>
            <a:pPr lvl="4" eaLnBrk="1" latinLnBrk="0" hangingPunct="1"/>
            <a:r>
              <a:rPr kumimoji="0" lang="bg-BG"/>
              <a:t>Пето ниво</a:t>
            </a:r>
            <a:endParaRPr kumimoji="0" lang="en-US"/>
          </a:p>
        </p:txBody>
      </p:sp>
      <p:sp>
        <p:nvSpPr>
          <p:cNvPr id="11" name="Контейнер за 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A34A45-730E-4DD4-9A78-958C5CA1705B}" type="datetimeFigureOut">
              <a:rPr lang="bg-BG" smtClean="0"/>
              <a:t>20.5.2020 г.</a:t>
            </a:fld>
            <a:endParaRPr lang="bg-BG"/>
          </a:p>
        </p:txBody>
      </p:sp>
      <p:sp>
        <p:nvSpPr>
          <p:cNvPr id="28" name="Контейнер за долния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00F8AC6-6D32-424E-93C5-E3AAF167B9D2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Контейнер за заглавие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bg-BG"/>
              <a:t>Редакт. стил загл. образец</a:t>
            </a:r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Светите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Методий</a:t>
            </a:r>
            <a:r>
              <a:rPr lang="ru-RU" dirty="0"/>
              <a:t> – </a:t>
            </a:r>
            <a:r>
              <a:rPr lang="ru-RU" dirty="0" err="1"/>
              <a:t>солунските</a:t>
            </a:r>
            <a:r>
              <a:rPr lang="ru-RU" dirty="0"/>
              <a:t> </a:t>
            </a:r>
            <a:r>
              <a:rPr lang="ru-RU" dirty="0" err="1"/>
              <a:t>братя</a:t>
            </a:r>
            <a:br>
              <a:rPr lang="ru-RU" dirty="0"/>
            </a:br>
            <a:endParaRPr lang="bg-BG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bg-BG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Пространните</a:t>
            </a:r>
            <a:r>
              <a:rPr lang="ru-RU" dirty="0"/>
              <a:t> жития светите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родени</a:t>
            </a:r>
            <a:r>
              <a:rPr lang="ru-RU" dirty="0"/>
              <a:t> в </a:t>
            </a:r>
            <a:r>
              <a:rPr lang="ru-RU" dirty="0" err="1"/>
              <a:t>Солун</a:t>
            </a:r>
            <a:r>
              <a:rPr lang="ru-RU" dirty="0"/>
              <a:t> – </a:t>
            </a:r>
            <a:r>
              <a:rPr lang="ru-RU" dirty="0" err="1"/>
              <a:t>Методий</a:t>
            </a:r>
            <a:r>
              <a:rPr lang="ru-RU" dirty="0"/>
              <a:t> около 815-816 г., а Константин–</a:t>
            </a:r>
            <a:r>
              <a:rPr lang="ru-RU" dirty="0" err="1"/>
              <a:t>Кирил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827 г. в </a:t>
            </a:r>
            <a:r>
              <a:rPr lang="ru-RU" dirty="0" err="1"/>
              <a:t>семейството</a:t>
            </a:r>
            <a:r>
              <a:rPr lang="ru-RU" dirty="0"/>
              <a:t> на </a:t>
            </a:r>
            <a:r>
              <a:rPr lang="ru-RU" dirty="0" err="1"/>
              <a:t>византийския</a:t>
            </a:r>
            <a:r>
              <a:rPr lang="ru-RU" dirty="0"/>
              <a:t> сановник </a:t>
            </a:r>
            <a:r>
              <a:rPr lang="ru-RU" dirty="0" err="1"/>
              <a:t>Лъв</a:t>
            </a:r>
            <a:r>
              <a:rPr lang="ru-RU" dirty="0"/>
              <a:t> – помощник-стратег на </a:t>
            </a:r>
            <a:r>
              <a:rPr lang="ru-RU" dirty="0" err="1"/>
              <a:t>солунската</a:t>
            </a:r>
            <a:r>
              <a:rPr lang="ru-RU" dirty="0"/>
              <a:t> </a:t>
            </a:r>
            <a:r>
              <a:rPr lang="ru-RU" dirty="0" err="1"/>
              <a:t>област</a:t>
            </a:r>
            <a:r>
              <a:rPr lang="ru-RU" dirty="0"/>
              <a:t>. </a:t>
            </a:r>
          </a:p>
          <a:p>
            <a:r>
              <a:rPr lang="ru-RU" dirty="0"/>
              <a:t>За майка им Мария се </a:t>
            </a:r>
            <a:r>
              <a:rPr lang="ru-RU" dirty="0" err="1"/>
              <a:t>предполага</a:t>
            </a:r>
            <a:r>
              <a:rPr lang="ru-RU" dirty="0"/>
              <a:t>, че е славянка.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" y="1340768"/>
            <a:ext cx="3960440" cy="5128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Методий прави превод на Библията 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последните</a:t>
            </a:r>
            <a:r>
              <a:rPr lang="ru-RU" dirty="0"/>
              <a:t> </a:t>
            </a:r>
            <a:r>
              <a:rPr lang="ru-RU" dirty="0" err="1"/>
              <a:t>години</a:t>
            </a:r>
            <a:r>
              <a:rPr lang="ru-RU" dirty="0"/>
              <a:t> от живота си </a:t>
            </a:r>
            <a:r>
              <a:rPr lang="ru-RU" dirty="0" err="1"/>
              <a:t>Методий</a:t>
            </a:r>
            <a:r>
              <a:rPr lang="ru-RU" dirty="0"/>
              <a:t> </a:t>
            </a:r>
            <a:r>
              <a:rPr lang="ru-RU" dirty="0" err="1"/>
              <a:t>завършва</a:t>
            </a:r>
            <a:r>
              <a:rPr lang="ru-RU" dirty="0"/>
              <a:t> </a:t>
            </a:r>
            <a:r>
              <a:rPr lang="ru-RU" dirty="0" err="1"/>
              <a:t>превода</a:t>
            </a:r>
            <a:r>
              <a:rPr lang="ru-RU" dirty="0"/>
              <a:t> на </a:t>
            </a:r>
            <a:r>
              <a:rPr lang="ru-RU" dirty="0" err="1"/>
              <a:t>Библията</a:t>
            </a:r>
            <a:r>
              <a:rPr lang="ru-RU" dirty="0"/>
              <a:t> и </a:t>
            </a:r>
            <a:r>
              <a:rPr lang="ru-RU" dirty="0" err="1"/>
              <a:t>сътворява</a:t>
            </a:r>
            <a:r>
              <a:rPr lang="ru-RU" dirty="0"/>
              <a:t> проповеди, </a:t>
            </a:r>
            <a:r>
              <a:rPr lang="ru-RU" dirty="0" err="1"/>
              <a:t>молитви</a:t>
            </a:r>
            <a:r>
              <a:rPr lang="ru-RU" dirty="0"/>
              <a:t> и песнопения на </a:t>
            </a:r>
            <a:r>
              <a:rPr lang="ru-RU" dirty="0" err="1"/>
              <a:t>славянски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продължава</a:t>
            </a:r>
            <a:r>
              <a:rPr lang="ru-RU" dirty="0"/>
              <a:t> </a:t>
            </a:r>
            <a:r>
              <a:rPr lang="ru-RU" dirty="0" err="1"/>
              <a:t>неравностойната</a:t>
            </a:r>
            <a:r>
              <a:rPr lang="ru-RU" dirty="0"/>
              <a:t> </a:t>
            </a:r>
            <a:r>
              <a:rPr lang="ru-RU" dirty="0" err="1"/>
              <a:t>борба</a:t>
            </a:r>
            <a:r>
              <a:rPr lang="ru-RU" dirty="0"/>
              <a:t> с </a:t>
            </a:r>
            <a:r>
              <a:rPr lang="ru-RU" dirty="0" err="1"/>
              <a:t>немското</a:t>
            </a:r>
            <a:r>
              <a:rPr lang="ru-RU" dirty="0"/>
              <a:t> духовенство. </a:t>
            </a:r>
          </a:p>
          <a:p>
            <a:r>
              <a:rPr lang="ru-RU" dirty="0"/>
              <a:t>На 06.04.885 г. </a:t>
            </a:r>
            <a:r>
              <a:rPr lang="ru-RU" dirty="0" err="1"/>
              <a:t>великият</a:t>
            </a:r>
            <a:r>
              <a:rPr lang="ru-RU" dirty="0"/>
              <a:t> </a:t>
            </a:r>
            <a:r>
              <a:rPr lang="ru-RU" dirty="0" err="1"/>
              <a:t>славянски</a:t>
            </a:r>
            <a:r>
              <a:rPr lang="ru-RU" dirty="0"/>
              <a:t> проповедник </a:t>
            </a:r>
            <a:r>
              <a:rPr lang="ru-RU" dirty="0" err="1"/>
              <a:t>Методий</a:t>
            </a:r>
            <a:r>
              <a:rPr lang="ru-RU" dirty="0"/>
              <a:t> </a:t>
            </a:r>
            <a:r>
              <a:rPr lang="ru-RU" dirty="0" err="1"/>
              <a:t>издъхва</a:t>
            </a:r>
            <a:r>
              <a:rPr lang="ru-RU" dirty="0"/>
              <a:t>. </a:t>
            </a:r>
            <a:r>
              <a:rPr lang="ru-RU" dirty="0" err="1"/>
              <a:t>Погребват</a:t>
            </a:r>
            <a:r>
              <a:rPr lang="ru-RU" dirty="0"/>
              <a:t> </a:t>
            </a:r>
            <a:r>
              <a:rPr lang="ru-RU" dirty="0" err="1"/>
              <a:t>го</a:t>
            </a:r>
            <a:r>
              <a:rPr lang="ru-RU" dirty="0"/>
              <a:t> в </a:t>
            </a:r>
            <a:r>
              <a:rPr lang="ru-RU" dirty="0" err="1"/>
              <a:t>централната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на </a:t>
            </a:r>
            <a:r>
              <a:rPr lang="ru-RU" dirty="0" err="1"/>
              <a:t>Велеград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7" name="Контейнер за съдържани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bg-BG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845421" cy="491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80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Солунските</a:t>
            </a:r>
            <a:r>
              <a:rPr lang="ru-RU" sz="2800" dirty="0"/>
              <a:t> </a:t>
            </a:r>
            <a:r>
              <a:rPr lang="ru-RU" sz="2800" dirty="0" err="1"/>
              <a:t>братя</a:t>
            </a:r>
            <a:r>
              <a:rPr lang="ru-RU" sz="2800" dirty="0"/>
              <a:t> </a:t>
            </a:r>
            <a:r>
              <a:rPr lang="ru-RU" sz="2800" dirty="0" err="1"/>
              <a:t>са</a:t>
            </a:r>
            <a:r>
              <a:rPr lang="ru-RU" sz="2800" dirty="0"/>
              <a:t> </a:t>
            </a:r>
            <a:r>
              <a:rPr lang="ru-RU" sz="2800" dirty="0" err="1"/>
              <a:t>канонизирани</a:t>
            </a:r>
            <a:r>
              <a:rPr lang="ru-RU" sz="2800" dirty="0"/>
              <a:t> за </a:t>
            </a:r>
            <a:r>
              <a:rPr lang="ru-RU" sz="2800" dirty="0" err="1"/>
              <a:t>светци</a:t>
            </a:r>
            <a:endParaRPr lang="bg-BG" sz="28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превода</a:t>
            </a:r>
            <a:r>
              <a:rPr lang="ru-RU" dirty="0"/>
              <a:t> на </a:t>
            </a:r>
            <a:r>
              <a:rPr lang="ru-RU" dirty="0" err="1"/>
              <a:t>Библията</a:t>
            </a:r>
            <a:r>
              <a:rPr lang="ru-RU" dirty="0"/>
              <a:t> на </a:t>
            </a:r>
            <a:r>
              <a:rPr lang="ru-RU" dirty="0" err="1"/>
              <a:t>старобългарски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и </a:t>
            </a:r>
            <a:r>
              <a:rPr lang="ru-RU" dirty="0" err="1"/>
              <a:t>разпространяването</a:t>
            </a:r>
            <a:r>
              <a:rPr lang="ru-RU" dirty="0"/>
              <a:t> на </a:t>
            </a:r>
            <a:r>
              <a:rPr lang="ru-RU" dirty="0" err="1"/>
              <a:t>християнската</a:t>
            </a:r>
            <a:r>
              <a:rPr lang="ru-RU" dirty="0"/>
              <a:t> религия сред </a:t>
            </a:r>
            <a:r>
              <a:rPr lang="ru-RU" dirty="0" err="1"/>
              <a:t>славяноезичните</a:t>
            </a:r>
            <a:r>
              <a:rPr lang="ru-RU" dirty="0"/>
              <a:t> народи </a:t>
            </a:r>
            <a:r>
              <a:rPr lang="ru-RU" dirty="0" err="1"/>
              <a:t>двамата</a:t>
            </a:r>
            <a:r>
              <a:rPr lang="ru-RU" dirty="0"/>
              <a:t>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канонизирани</a:t>
            </a:r>
            <a:r>
              <a:rPr lang="ru-RU" dirty="0"/>
              <a:t> за </a:t>
            </a:r>
            <a:r>
              <a:rPr lang="ru-RU" dirty="0" err="1"/>
              <a:t>светци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808090" cy="5386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745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Светите седмочисленици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43400" cy="47244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Просветната</a:t>
            </a:r>
            <a:r>
              <a:rPr lang="ru-RU" dirty="0"/>
              <a:t> </a:t>
            </a:r>
            <a:r>
              <a:rPr lang="ru-RU" dirty="0" err="1"/>
              <a:t>мисия</a:t>
            </a:r>
            <a:r>
              <a:rPr lang="ru-RU" dirty="0"/>
              <a:t> на </a:t>
            </a:r>
            <a:r>
              <a:rPr lang="ru-RU" dirty="0" err="1"/>
              <a:t>солунските</a:t>
            </a:r>
            <a:r>
              <a:rPr lang="ru-RU" dirty="0"/>
              <a:t>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оставя</a:t>
            </a:r>
            <a:r>
              <a:rPr lang="ru-RU" dirty="0"/>
              <a:t> </a:t>
            </a:r>
            <a:r>
              <a:rPr lang="ru-RU" dirty="0" err="1"/>
              <a:t>дълбока</a:t>
            </a:r>
            <a:r>
              <a:rPr lang="ru-RU" dirty="0"/>
              <a:t> и </a:t>
            </a:r>
            <a:r>
              <a:rPr lang="ru-RU" dirty="0" err="1"/>
              <a:t>трайна</a:t>
            </a:r>
            <a:r>
              <a:rPr lang="ru-RU" dirty="0"/>
              <a:t> следа в </a:t>
            </a:r>
            <a:r>
              <a:rPr lang="ru-RU" dirty="0" err="1"/>
              <a:t>историята</a:t>
            </a:r>
            <a:r>
              <a:rPr lang="ru-RU" dirty="0"/>
              <a:t> на Европа. </a:t>
            </a:r>
            <a:r>
              <a:rPr lang="ru-RU" dirty="0" err="1"/>
              <a:t>Българската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канонизира</a:t>
            </a:r>
            <a:r>
              <a:rPr lang="ru-RU" dirty="0"/>
              <a:t> за </a:t>
            </a:r>
            <a:r>
              <a:rPr lang="ru-RU" dirty="0" err="1"/>
              <a:t>светци</a:t>
            </a:r>
            <a:r>
              <a:rPr lang="ru-RU" dirty="0"/>
              <a:t> и </a:t>
            </a:r>
            <a:r>
              <a:rPr lang="ru-RU" dirty="0" err="1"/>
              <a:t>заедно</a:t>
            </a:r>
            <a:r>
              <a:rPr lang="ru-RU" dirty="0"/>
              <a:t> с </a:t>
            </a:r>
            <a:r>
              <a:rPr lang="ru-RU" dirty="0" err="1"/>
              <a:t>учениците</a:t>
            </a:r>
            <a:r>
              <a:rPr lang="ru-RU" dirty="0"/>
              <a:t> им се </a:t>
            </a:r>
            <a:r>
              <a:rPr lang="ru-RU" dirty="0" err="1"/>
              <a:t>създава</a:t>
            </a:r>
            <a:r>
              <a:rPr lang="ru-RU" dirty="0"/>
              <a:t> </a:t>
            </a:r>
            <a:r>
              <a:rPr lang="ru-RU" dirty="0" err="1"/>
              <a:t>култът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„</a:t>
            </a:r>
            <a:r>
              <a:rPr lang="ru-RU" dirty="0" err="1"/>
              <a:t>Просветната</a:t>
            </a:r>
            <a:r>
              <a:rPr lang="ru-RU" dirty="0"/>
              <a:t> </a:t>
            </a:r>
            <a:r>
              <a:rPr lang="ru-RU" dirty="0" err="1"/>
              <a:t>мисия</a:t>
            </a:r>
            <a:r>
              <a:rPr lang="ru-RU" dirty="0"/>
              <a:t> на </a:t>
            </a:r>
            <a:r>
              <a:rPr lang="ru-RU" dirty="0" err="1"/>
              <a:t>солунските</a:t>
            </a:r>
            <a:r>
              <a:rPr lang="ru-RU" dirty="0"/>
              <a:t>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оставя</a:t>
            </a:r>
            <a:r>
              <a:rPr lang="ru-RU" dirty="0"/>
              <a:t> </a:t>
            </a:r>
            <a:r>
              <a:rPr lang="ru-RU" dirty="0" err="1"/>
              <a:t>дълбока</a:t>
            </a:r>
            <a:r>
              <a:rPr lang="ru-RU" dirty="0"/>
              <a:t> и </a:t>
            </a:r>
            <a:r>
              <a:rPr lang="ru-RU" dirty="0" err="1"/>
              <a:t>трайна</a:t>
            </a:r>
            <a:r>
              <a:rPr lang="ru-RU" dirty="0"/>
              <a:t> следа в </a:t>
            </a:r>
            <a:r>
              <a:rPr lang="ru-RU" dirty="0" err="1"/>
              <a:t>историята</a:t>
            </a:r>
            <a:r>
              <a:rPr lang="ru-RU" dirty="0"/>
              <a:t> на Европа. </a:t>
            </a:r>
            <a:r>
              <a:rPr lang="ru-RU" dirty="0" err="1"/>
              <a:t>Българската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канонизира</a:t>
            </a:r>
            <a:r>
              <a:rPr lang="ru-RU" dirty="0"/>
              <a:t> за </a:t>
            </a:r>
            <a:r>
              <a:rPr lang="ru-RU" dirty="0" err="1"/>
              <a:t>светци</a:t>
            </a:r>
            <a:r>
              <a:rPr lang="ru-RU" dirty="0"/>
              <a:t> и </a:t>
            </a:r>
            <a:r>
              <a:rPr lang="ru-RU" dirty="0" err="1"/>
              <a:t>заедно</a:t>
            </a:r>
            <a:r>
              <a:rPr lang="ru-RU" dirty="0"/>
              <a:t> с </a:t>
            </a:r>
            <a:r>
              <a:rPr lang="ru-RU" dirty="0" err="1"/>
              <a:t>учениците</a:t>
            </a:r>
            <a:r>
              <a:rPr lang="ru-RU" dirty="0"/>
              <a:t> им се </a:t>
            </a:r>
            <a:r>
              <a:rPr lang="ru-RU" dirty="0" err="1"/>
              <a:t>създава</a:t>
            </a:r>
            <a:r>
              <a:rPr lang="ru-RU" dirty="0"/>
              <a:t> </a:t>
            </a:r>
            <a:r>
              <a:rPr lang="ru-RU" dirty="0" err="1"/>
              <a:t>култът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„Светите </a:t>
            </a:r>
            <a:r>
              <a:rPr lang="ru-RU" dirty="0" err="1"/>
              <a:t>седмочисленици</a:t>
            </a:r>
            <a:r>
              <a:rPr lang="ru-RU" dirty="0"/>
              <a:t>”.</a:t>
            </a:r>
            <a:endParaRPr lang="bg-BG" dirty="0"/>
          </a:p>
        </p:txBody>
      </p:sp>
      <p:sp>
        <p:nvSpPr>
          <p:cNvPr id="7" name="Контейнер за съдържани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bg-BG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8056"/>
            <a:ext cx="403860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752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395871"/>
            <a:ext cx="8686800" cy="838200"/>
          </a:xfrm>
        </p:spPr>
        <p:txBody>
          <a:bodyPr>
            <a:noAutofit/>
          </a:bodyPr>
          <a:lstStyle/>
          <a:p>
            <a:r>
              <a:rPr lang="ru-RU" sz="2800" dirty="0" err="1"/>
              <a:t>През</a:t>
            </a:r>
            <a:r>
              <a:rPr lang="ru-RU" sz="2800" dirty="0"/>
              <a:t> 1980 година папа </a:t>
            </a:r>
            <a:r>
              <a:rPr lang="ru-RU" sz="2800" dirty="0" err="1"/>
              <a:t>Йоан</a:t>
            </a:r>
            <a:r>
              <a:rPr lang="ru-RU" sz="2800" dirty="0"/>
              <a:t> Павел II </a:t>
            </a:r>
            <a:r>
              <a:rPr lang="ru-RU" sz="2800" dirty="0" err="1"/>
              <a:t>обявява</a:t>
            </a:r>
            <a:r>
              <a:rPr lang="ru-RU" sz="2800" dirty="0"/>
              <a:t> </a:t>
            </a:r>
            <a:r>
              <a:rPr lang="ru-RU" sz="2800" dirty="0" err="1"/>
              <a:t>братята</a:t>
            </a:r>
            <a:r>
              <a:rPr lang="ru-RU" sz="2800" dirty="0"/>
              <a:t> за </a:t>
            </a:r>
            <a:r>
              <a:rPr lang="ru-RU" sz="2800" dirty="0" err="1"/>
              <a:t>съпокровители</a:t>
            </a:r>
            <a:r>
              <a:rPr lang="ru-RU" sz="2800" dirty="0"/>
              <a:t> на Европа</a:t>
            </a:r>
            <a:endParaRPr lang="bg-BG" sz="2800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Методий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почитани</a:t>
            </a:r>
            <a:r>
              <a:rPr lang="ru-RU" dirty="0"/>
              <a:t> от </a:t>
            </a:r>
            <a:r>
              <a:rPr lang="ru-RU" dirty="0" err="1"/>
              <a:t>православната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едни</a:t>
            </a:r>
            <a:r>
              <a:rPr lang="ru-RU" dirty="0"/>
              <a:t> от светите </a:t>
            </a:r>
            <a:r>
              <a:rPr lang="ru-RU" dirty="0" err="1"/>
              <a:t>Седмочисленици</a:t>
            </a:r>
            <a:r>
              <a:rPr lang="ru-RU" dirty="0"/>
              <a:t>, </a:t>
            </a:r>
            <a:r>
              <a:rPr lang="ru-RU" dirty="0" err="1"/>
              <a:t>заедно</a:t>
            </a:r>
            <a:r>
              <a:rPr lang="ru-RU" dirty="0"/>
              <a:t> с </a:t>
            </a:r>
            <a:r>
              <a:rPr lang="ru-RU" dirty="0" err="1"/>
              <a:t>учениците</a:t>
            </a:r>
            <a:r>
              <a:rPr lang="ru-RU" dirty="0"/>
              <a:t> им – Наум, Климент, </a:t>
            </a:r>
            <a:r>
              <a:rPr lang="ru-RU" dirty="0" err="1"/>
              <a:t>Ангеларий</a:t>
            </a:r>
            <a:r>
              <a:rPr lang="ru-RU" dirty="0"/>
              <a:t>, Сава и Горазд.</a:t>
            </a:r>
            <a:endParaRPr lang="bg-BG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8" y="1340768"/>
            <a:ext cx="8399670" cy="551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4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27584" y="112776"/>
            <a:ext cx="8686800" cy="841248"/>
          </a:xfrm>
        </p:spPr>
        <p:txBody>
          <a:bodyPr/>
          <a:lstStyle/>
          <a:p>
            <a:r>
              <a:rPr lang="bg-BG" dirty="0"/>
              <a:t>11 май/24 май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79512" y="1065659"/>
            <a:ext cx="8964488" cy="1468760"/>
          </a:xfrm>
        </p:spPr>
        <p:txBody>
          <a:bodyPr>
            <a:normAutofit/>
          </a:bodyPr>
          <a:lstStyle/>
          <a:p>
            <a:r>
              <a:rPr lang="ru-RU" dirty="0"/>
              <a:t>Всяка година на 11 (24) май в </a:t>
            </a:r>
            <a:r>
              <a:rPr lang="ru-RU" dirty="0" err="1"/>
              <a:t>България</a:t>
            </a:r>
            <a:r>
              <a:rPr lang="ru-RU" dirty="0"/>
              <a:t> се </a:t>
            </a:r>
            <a:r>
              <a:rPr lang="ru-RU" dirty="0" err="1"/>
              <a:t>почита</a:t>
            </a:r>
            <a:r>
              <a:rPr lang="ru-RU" dirty="0"/>
              <a:t> </a:t>
            </a:r>
            <a:r>
              <a:rPr lang="ru-RU" dirty="0" err="1"/>
              <a:t>най-светлият</a:t>
            </a:r>
            <a:r>
              <a:rPr lang="ru-RU" dirty="0"/>
              <a:t> </a:t>
            </a:r>
            <a:r>
              <a:rPr lang="ru-RU" dirty="0" err="1"/>
              <a:t>празник</a:t>
            </a:r>
            <a:r>
              <a:rPr lang="ru-RU" dirty="0"/>
              <a:t> – на </a:t>
            </a:r>
            <a:r>
              <a:rPr lang="ru-RU" dirty="0" err="1"/>
              <a:t>братята</a:t>
            </a:r>
            <a:r>
              <a:rPr lang="ru-RU" dirty="0"/>
              <a:t>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Методий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46" y="2347739"/>
            <a:ext cx="5280748" cy="416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91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"Върви, народе възродени"</a:t>
            </a:r>
          </a:p>
        </p:txBody>
      </p:sp>
      <p:pic>
        <p:nvPicPr>
          <p:cNvPr id="6" name="videoplayback (online-audio-convert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1013" y="549275"/>
            <a:ext cx="609600" cy="609600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8784"/>
            <a:ext cx="8833377" cy="53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3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75656" y="256808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bg-BG" dirty="0"/>
              <a:t>Благодаря за вниманието!</a:t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bg-BG" dirty="0"/>
          </a:p>
          <a:p>
            <a:pPr algn="ctr"/>
            <a:endParaRPr lang="bg-BG" dirty="0"/>
          </a:p>
          <a:p>
            <a:pPr algn="ctr"/>
            <a:endParaRPr lang="bg-BG" dirty="0"/>
          </a:p>
          <a:p>
            <a:pPr algn="ctr"/>
            <a:endParaRPr lang="bg-BG" dirty="0"/>
          </a:p>
          <a:p>
            <a:pPr algn="ctr"/>
            <a:endParaRPr lang="bg-BG" dirty="0"/>
          </a:p>
          <a:p>
            <a:pPr marL="0" indent="0" algn="ctr">
              <a:buNone/>
            </a:pPr>
            <a:r>
              <a:rPr lang="bg-BG" dirty="0"/>
              <a:t>Изготвил:Василена-Никол Стоянова </a:t>
            </a:r>
            <a:r>
              <a:rPr lang="en-US" dirty="0" err="1"/>
              <a:t>VIa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0650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Магнаурската школа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Методий</a:t>
            </a:r>
            <a:r>
              <a:rPr lang="ru-RU" dirty="0"/>
              <a:t> е </a:t>
            </a:r>
            <a:r>
              <a:rPr lang="ru-RU" dirty="0" err="1"/>
              <a:t>управител</a:t>
            </a:r>
            <a:r>
              <a:rPr lang="ru-RU" dirty="0"/>
              <a:t> на </a:t>
            </a:r>
            <a:r>
              <a:rPr lang="ru-RU" dirty="0" err="1"/>
              <a:t>област</a:t>
            </a:r>
            <a:r>
              <a:rPr lang="ru-RU" dirty="0"/>
              <a:t>, населена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славяни</a:t>
            </a:r>
            <a:r>
              <a:rPr lang="ru-RU" dirty="0"/>
              <a:t>. Константин </a:t>
            </a:r>
            <a:r>
              <a:rPr lang="ru-RU" dirty="0" err="1"/>
              <a:t>завършва</a:t>
            </a:r>
            <a:r>
              <a:rPr lang="ru-RU" dirty="0"/>
              <a:t> </a:t>
            </a:r>
            <a:r>
              <a:rPr lang="ru-RU" dirty="0" err="1"/>
              <a:t>най-висшето</a:t>
            </a:r>
            <a:r>
              <a:rPr lang="ru-RU" dirty="0"/>
              <a:t> училище – </a:t>
            </a:r>
            <a:r>
              <a:rPr lang="ru-RU" dirty="0" err="1"/>
              <a:t>Магнаурската</a:t>
            </a:r>
            <a:r>
              <a:rPr lang="ru-RU" dirty="0"/>
              <a:t> школа, </a:t>
            </a:r>
            <a:r>
              <a:rPr lang="ru-RU" dirty="0" err="1"/>
              <a:t>където</a:t>
            </a:r>
            <a:r>
              <a:rPr lang="ru-RU" dirty="0"/>
              <a:t> </a:t>
            </a:r>
            <a:r>
              <a:rPr lang="ru-RU" dirty="0" err="1"/>
              <a:t>изучава</a:t>
            </a:r>
            <a:r>
              <a:rPr lang="ru-RU" dirty="0"/>
              <a:t> „</a:t>
            </a:r>
            <a:r>
              <a:rPr lang="ru-RU" dirty="0" err="1"/>
              <a:t>елински</a:t>
            </a:r>
            <a:r>
              <a:rPr lang="ru-RU" dirty="0"/>
              <a:t> </a:t>
            </a:r>
            <a:r>
              <a:rPr lang="ru-RU" dirty="0" err="1"/>
              <a:t>изкуства</a:t>
            </a:r>
            <a:r>
              <a:rPr lang="ru-RU" dirty="0"/>
              <a:t>”: </a:t>
            </a:r>
            <a:r>
              <a:rPr lang="ru-RU" dirty="0" err="1"/>
              <a:t>граматика</a:t>
            </a:r>
            <a:r>
              <a:rPr lang="ru-RU" dirty="0"/>
              <a:t>, </a:t>
            </a:r>
            <a:r>
              <a:rPr lang="ru-RU" dirty="0" err="1"/>
              <a:t>поезия</a:t>
            </a:r>
            <a:r>
              <a:rPr lang="ru-RU" dirty="0"/>
              <a:t>, геометрия, диалектика и „</a:t>
            </a:r>
            <a:r>
              <a:rPr lang="ru-RU" dirty="0" err="1"/>
              <a:t>всички</a:t>
            </a:r>
            <a:r>
              <a:rPr lang="ru-RU" dirty="0"/>
              <a:t> философски науки”: риторика, </a:t>
            </a:r>
            <a:r>
              <a:rPr lang="ru-RU" dirty="0" err="1"/>
              <a:t>аритметика</a:t>
            </a:r>
            <a:r>
              <a:rPr lang="ru-RU" dirty="0"/>
              <a:t>, астрономия и пр. с </a:t>
            </a:r>
            <a:r>
              <a:rPr lang="ru-RU" dirty="0" err="1"/>
              <a:t>най-добър</a:t>
            </a:r>
            <a:r>
              <a:rPr lang="ru-RU" dirty="0"/>
              <a:t> успех.</a:t>
            </a:r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1268760"/>
            <a:ext cx="8980661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6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Багдадския халифат 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Като </a:t>
            </a:r>
            <a:r>
              <a:rPr lang="ru-RU" dirty="0" err="1"/>
              <a:t>библиотекар</a:t>
            </a:r>
            <a:r>
              <a:rPr lang="ru-RU" dirty="0"/>
              <a:t> на </a:t>
            </a:r>
            <a:r>
              <a:rPr lang="ru-RU" dirty="0" err="1"/>
              <a:t>Патриаршеската</a:t>
            </a:r>
            <a:r>
              <a:rPr lang="ru-RU" dirty="0"/>
              <a:t> библиотека в </a:t>
            </a:r>
            <a:r>
              <a:rPr lang="ru-RU" dirty="0" err="1"/>
              <a:t>църквата</a:t>
            </a:r>
            <a:r>
              <a:rPr lang="ru-RU" dirty="0"/>
              <a:t> „Св. София” и </a:t>
            </a:r>
            <a:r>
              <a:rPr lang="ru-RU" dirty="0" err="1"/>
              <a:t>преподавател</a:t>
            </a:r>
            <a:r>
              <a:rPr lang="ru-RU" dirty="0"/>
              <a:t> в </a:t>
            </a:r>
            <a:r>
              <a:rPr lang="ru-RU" dirty="0" err="1"/>
              <a:t>Магнаурската</a:t>
            </a:r>
            <a:r>
              <a:rPr lang="ru-RU" dirty="0"/>
              <a:t> школа Константин </a:t>
            </a:r>
            <a:r>
              <a:rPr lang="ru-RU" dirty="0" err="1"/>
              <a:t>проявява</a:t>
            </a:r>
            <a:r>
              <a:rPr lang="ru-RU" dirty="0"/>
              <a:t> </a:t>
            </a:r>
            <a:r>
              <a:rPr lang="ru-RU" dirty="0" err="1"/>
              <a:t>блестящите</a:t>
            </a:r>
            <a:r>
              <a:rPr lang="ru-RU" dirty="0"/>
              <a:t> си философски, </a:t>
            </a:r>
            <a:r>
              <a:rPr lang="ru-RU" dirty="0" err="1"/>
              <a:t>ораторски</a:t>
            </a:r>
            <a:r>
              <a:rPr lang="ru-RU" dirty="0"/>
              <a:t> и </a:t>
            </a:r>
            <a:r>
              <a:rPr lang="ru-RU" dirty="0" err="1"/>
              <a:t>полемични</a:t>
            </a:r>
            <a:r>
              <a:rPr lang="ru-RU" dirty="0"/>
              <a:t> способности, </a:t>
            </a:r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което</a:t>
            </a:r>
            <a:r>
              <a:rPr lang="ru-RU" dirty="0"/>
              <a:t> е </a:t>
            </a:r>
            <a:r>
              <a:rPr lang="ru-RU" dirty="0" err="1"/>
              <a:t>изпратен</a:t>
            </a:r>
            <a:r>
              <a:rPr lang="ru-RU" dirty="0"/>
              <a:t> на духовна </a:t>
            </a:r>
            <a:r>
              <a:rPr lang="ru-RU" dirty="0" err="1"/>
              <a:t>мисия</a:t>
            </a:r>
            <a:r>
              <a:rPr lang="ru-RU" dirty="0"/>
              <a:t> при </a:t>
            </a:r>
            <a:r>
              <a:rPr lang="ru-RU" dirty="0" err="1"/>
              <a:t>арабите</a:t>
            </a:r>
            <a:r>
              <a:rPr lang="ru-RU" dirty="0"/>
              <a:t> (</a:t>
            </a:r>
            <a:r>
              <a:rPr lang="ru-RU" dirty="0" err="1"/>
              <a:t>сарацините</a:t>
            </a:r>
            <a:r>
              <a:rPr lang="ru-RU" dirty="0"/>
              <a:t>) в </a:t>
            </a:r>
            <a:r>
              <a:rPr lang="ru-RU" dirty="0" err="1"/>
              <a:t>Багдадския</a:t>
            </a:r>
            <a:r>
              <a:rPr lang="ru-RU" dirty="0"/>
              <a:t> халифат (850).</a:t>
            </a:r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" y="1313384"/>
            <a:ext cx="904494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3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Глаголица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Към</a:t>
            </a:r>
            <a:r>
              <a:rPr lang="ru-RU" dirty="0"/>
              <a:t> 855 г. в </a:t>
            </a:r>
            <a:r>
              <a:rPr lang="ru-RU" dirty="0" err="1"/>
              <a:t>манастира</a:t>
            </a:r>
            <a:r>
              <a:rPr lang="ru-RU" dirty="0"/>
              <a:t> „</a:t>
            </a:r>
            <a:r>
              <a:rPr lang="ru-RU" dirty="0" err="1"/>
              <a:t>Полихрон</a:t>
            </a:r>
            <a:r>
              <a:rPr lang="ru-RU" dirty="0"/>
              <a:t>” </a:t>
            </a:r>
            <a:r>
              <a:rPr lang="ru-RU" dirty="0" err="1"/>
              <a:t>двамата</a:t>
            </a:r>
            <a:r>
              <a:rPr lang="ru-RU" dirty="0"/>
              <a:t> </a:t>
            </a:r>
            <a:r>
              <a:rPr lang="ru-RU" dirty="0" err="1"/>
              <a:t>братя</a:t>
            </a:r>
            <a:r>
              <a:rPr lang="ru-RU" dirty="0"/>
              <a:t> </a:t>
            </a:r>
            <a:r>
              <a:rPr lang="ru-RU" dirty="0" err="1"/>
              <a:t>сътворяват</a:t>
            </a:r>
            <a:r>
              <a:rPr lang="ru-RU" dirty="0"/>
              <a:t> </a:t>
            </a:r>
            <a:r>
              <a:rPr lang="ru-RU" dirty="0" err="1"/>
              <a:t>славянската</a:t>
            </a:r>
            <a:r>
              <a:rPr lang="ru-RU" dirty="0"/>
              <a:t> азбука – глаголица, </a:t>
            </a:r>
            <a:r>
              <a:rPr lang="ru-RU" dirty="0" err="1"/>
              <a:t>създават</a:t>
            </a:r>
            <a:r>
              <a:rPr lang="ru-RU" dirty="0"/>
              <a:t> </a:t>
            </a:r>
            <a:r>
              <a:rPr lang="ru-RU" dirty="0" err="1"/>
              <a:t>книжовна</a:t>
            </a:r>
            <a:r>
              <a:rPr lang="ru-RU" dirty="0"/>
              <a:t> </a:t>
            </a:r>
            <a:r>
              <a:rPr lang="ru-RU" dirty="0" err="1"/>
              <a:t>славянска</a:t>
            </a:r>
            <a:r>
              <a:rPr lang="ru-RU" dirty="0"/>
              <a:t> лексика и </a:t>
            </a:r>
            <a:r>
              <a:rPr lang="ru-RU" dirty="0" err="1"/>
              <a:t>започват</a:t>
            </a:r>
            <a:r>
              <a:rPr lang="ru-RU" dirty="0"/>
              <a:t> </a:t>
            </a:r>
            <a:r>
              <a:rPr lang="ru-RU" dirty="0" err="1"/>
              <a:t>превода</a:t>
            </a:r>
            <a:r>
              <a:rPr lang="ru-RU" dirty="0"/>
              <a:t> на </a:t>
            </a:r>
            <a:r>
              <a:rPr lang="ru-RU" dirty="0" err="1"/>
              <a:t>свещените</a:t>
            </a:r>
            <a:r>
              <a:rPr lang="ru-RU" dirty="0"/>
              <a:t> книги. В </a:t>
            </a:r>
            <a:r>
              <a:rPr lang="ru-RU" dirty="0" err="1"/>
              <a:t>основата</a:t>
            </a:r>
            <a:r>
              <a:rPr lang="ru-RU" dirty="0"/>
              <a:t> на </a:t>
            </a:r>
            <a:r>
              <a:rPr lang="ru-RU" dirty="0" err="1"/>
              <a:t>новия</a:t>
            </a:r>
            <a:r>
              <a:rPr lang="ru-RU" dirty="0"/>
              <a:t> </a:t>
            </a:r>
            <a:r>
              <a:rPr lang="ru-RU" dirty="0" err="1"/>
              <a:t>книжовен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лежи </a:t>
            </a:r>
            <a:r>
              <a:rPr lang="ru-RU" dirty="0" err="1"/>
              <a:t>солунското</a:t>
            </a:r>
            <a:r>
              <a:rPr lang="ru-RU" dirty="0"/>
              <a:t> </a:t>
            </a:r>
            <a:r>
              <a:rPr lang="ru-RU" dirty="0" err="1"/>
              <a:t>българско</a:t>
            </a:r>
            <a:r>
              <a:rPr lang="ru-RU" dirty="0"/>
              <a:t> наречие, </a:t>
            </a:r>
            <a:r>
              <a:rPr lang="ru-RU" dirty="0" err="1"/>
              <a:t>което</a:t>
            </a:r>
            <a:r>
              <a:rPr lang="ru-RU" dirty="0"/>
              <a:t> те </a:t>
            </a:r>
            <a:r>
              <a:rPr lang="ru-RU" dirty="0" err="1"/>
              <a:t>познават</a:t>
            </a:r>
            <a:r>
              <a:rPr lang="ru-RU" dirty="0"/>
              <a:t> отлично.</a:t>
            </a:r>
            <a:endParaRPr lang="bg-B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4" y="1628800"/>
            <a:ext cx="8639175" cy="433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267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Кримски полуостров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През</a:t>
            </a:r>
            <a:r>
              <a:rPr lang="ru-RU" dirty="0"/>
              <a:t> 860-861 г.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Методий</a:t>
            </a:r>
            <a:r>
              <a:rPr lang="ru-RU" dirty="0"/>
              <a:t> </a:t>
            </a:r>
            <a:r>
              <a:rPr lang="ru-RU" dirty="0" err="1"/>
              <a:t>отиват</a:t>
            </a:r>
            <a:r>
              <a:rPr lang="ru-RU" dirty="0"/>
              <a:t> на </a:t>
            </a:r>
            <a:r>
              <a:rPr lang="ru-RU" dirty="0" err="1"/>
              <a:t>мисия</a:t>
            </a:r>
            <a:r>
              <a:rPr lang="ru-RU" dirty="0"/>
              <a:t> при </a:t>
            </a:r>
            <a:r>
              <a:rPr lang="ru-RU" dirty="0" err="1"/>
              <a:t>хазарите</a:t>
            </a:r>
            <a:r>
              <a:rPr lang="ru-RU" dirty="0"/>
              <a:t> в </a:t>
            </a:r>
            <a:r>
              <a:rPr lang="ru-RU" dirty="0" err="1"/>
              <a:t>Кримския</a:t>
            </a:r>
            <a:r>
              <a:rPr lang="ru-RU" dirty="0"/>
              <a:t> полуостров, а след </a:t>
            </a:r>
            <a:r>
              <a:rPr lang="ru-RU" dirty="0" err="1"/>
              <a:t>това</a:t>
            </a:r>
            <a:r>
              <a:rPr lang="ru-RU" dirty="0"/>
              <a:t> при </a:t>
            </a:r>
            <a:r>
              <a:rPr lang="ru-RU" dirty="0" err="1"/>
              <a:t>аланите</a:t>
            </a:r>
            <a:r>
              <a:rPr lang="ru-RU" dirty="0"/>
              <a:t> и </a:t>
            </a:r>
            <a:r>
              <a:rPr lang="ru-RU" dirty="0" err="1"/>
              <a:t>навсякъде</a:t>
            </a:r>
            <a:r>
              <a:rPr lang="ru-RU" dirty="0"/>
              <a:t> </a:t>
            </a:r>
            <a:r>
              <a:rPr lang="ru-RU" dirty="0" err="1"/>
              <a:t>проявяват</a:t>
            </a:r>
            <a:r>
              <a:rPr lang="ru-RU" dirty="0"/>
              <a:t> блестящи способности.</a:t>
            </a:r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56792"/>
            <a:ext cx="8930736" cy="490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449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err="1"/>
              <a:t>Великоморавския</a:t>
            </a:r>
            <a:r>
              <a:rPr lang="bg-BG" dirty="0"/>
              <a:t> княз Ростислав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04800" y="1554162"/>
            <a:ext cx="4555232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През</a:t>
            </a:r>
            <a:r>
              <a:rPr lang="ru-RU" dirty="0"/>
              <a:t> 863 г., по </a:t>
            </a:r>
            <a:r>
              <a:rPr lang="ru-RU" dirty="0" err="1"/>
              <a:t>молба</a:t>
            </a:r>
            <a:r>
              <a:rPr lang="ru-RU" dirty="0"/>
              <a:t> на </a:t>
            </a:r>
            <a:r>
              <a:rPr lang="ru-RU" dirty="0" err="1"/>
              <a:t>Великоморавския</a:t>
            </a:r>
            <a:r>
              <a:rPr lang="ru-RU" dirty="0"/>
              <a:t> </a:t>
            </a:r>
            <a:r>
              <a:rPr lang="ru-RU" dirty="0" err="1"/>
              <a:t>княз</a:t>
            </a:r>
            <a:r>
              <a:rPr lang="ru-RU" dirty="0"/>
              <a:t> Ростислав,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Методий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изпратени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Великоморавия</a:t>
            </a:r>
            <a:r>
              <a:rPr lang="ru-RU" dirty="0"/>
              <a:t>. </a:t>
            </a:r>
          </a:p>
          <a:p>
            <a:r>
              <a:rPr lang="ru-RU" dirty="0"/>
              <a:t>Тук те </a:t>
            </a:r>
            <a:r>
              <a:rPr lang="ru-RU" dirty="0" err="1"/>
              <a:t>подготвят</a:t>
            </a:r>
            <a:r>
              <a:rPr lang="ru-RU" dirty="0"/>
              <a:t> </a:t>
            </a:r>
            <a:r>
              <a:rPr lang="ru-RU" dirty="0" err="1"/>
              <a:t>духовници</a:t>
            </a:r>
            <a:r>
              <a:rPr lang="ru-RU" dirty="0"/>
              <a:t>, </a:t>
            </a:r>
            <a:r>
              <a:rPr lang="ru-RU" dirty="0" err="1"/>
              <a:t>превеждат</a:t>
            </a:r>
            <a:r>
              <a:rPr lang="ru-RU" dirty="0"/>
              <a:t> </a:t>
            </a:r>
            <a:r>
              <a:rPr lang="ru-RU" dirty="0" err="1"/>
              <a:t>богослужебни</a:t>
            </a:r>
            <a:r>
              <a:rPr lang="ru-RU" dirty="0"/>
              <a:t> книги и за 40 </a:t>
            </a:r>
            <a:r>
              <a:rPr lang="ru-RU" dirty="0" err="1"/>
              <a:t>месеца</a:t>
            </a:r>
            <a:r>
              <a:rPr lang="ru-RU" dirty="0"/>
              <a:t> </a:t>
            </a:r>
            <a:r>
              <a:rPr lang="ru-RU" dirty="0" err="1"/>
              <a:t>създават</a:t>
            </a:r>
            <a:r>
              <a:rPr lang="ru-RU" dirty="0"/>
              <a:t> </a:t>
            </a:r>
            <a:r>
              <a:rPr lang="ru-RU" dirty="0" err="1"/>
              <a:t>славянската</a:t>
            </a:r>
            <a:r>
              <a:rPr lang="ru-RU" dirty="0"/>
              <a:t> литургия. </a:t>
            </a:r>
          </a:p>
          <a:p>
            <a:r>
              <a:rPr lang="ru-RU" dirty="0"/>
              <a:t>В </a:t>
            </a:r>
            <a:r>
              <a:rPr lang="ru-RU" dirty="0" err="1"/>
              <a:t>Блатненското</a:t>
            </a:r>
            <a:r>
              <a:rPr lang="ru-RU" dirty="0"/>
              <a:t> княжество за шест </a:t>
            </a:r>
            <a:r>
              <a:rPr lang="ru-RU" dirty="0" err="1"/>
              <a:t>месеца</a:t>
            </a:r>
            <a:r>
              <a:rPr lang="ru-RU" dirty="0"/>
              <a:t> </a:t>
            </a:r>
            <a:r>
              <a:rPr lang="ru-RU" dirty="0" err="1"/>
              <a:t>обучават</a:t>
            </a:r>
            <a:r>
              <a:rPr lang="ru-RU" dirty="0"/>
              <a:t> 50 </a:t>
            </a:r>
            <a:r>
              <a:rPr lang="ru-RU" dirty="0" err="1"/>
              <a:t>ученици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7" y="1575094"/>
            <a:ext cx="395820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5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Константин-Кирил Философ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Във</a:t>
            </a:r>
            <a:r>
              <a:rPr lang="ru-RU" dirty="0"/>
              <a:t> Венеция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обвиняват</a:t>
            </a:r>
            <a:r>
              <a:rPr lang="ru-RU" dirty="0"/>
              <a:t>, че </a:t>
            </a:r>
            <a:r>
              <a:rPr lang="ru-RU" dirty="0" err="1"/>
              <a:t>са</a:t>
            </a:r>
            <a:r>
              <a:rPr lang="ru-RU" dirty="0"/>
              <a:t> нарушили </a:t>
            </a:r>
            <a:r>
              <a:rPr lang="ru-RU" dirty="0" err="1"/>
              <a:t>триезичната</a:t>
            </a:r>
            <a:r>
              <a:rPr lang="ru-RU" dirty="0"/>
              <a:t> догма, </a:t>
            </a:r>
            <a:r>
              <a:rPr lang="ru-RU" dirty="0" err="1"/>
              <a:t>създавайки</a:t>
            </a:r>
            <a:r>
              <a:rPr lang="ru-RU" dirty="0"/>
              <a:t> книги на </a:t>
            </a:r>
            <a:r>
              <a:rPr lang="ru-RU" dirty="0" err="1"/>
              <a:t>славянски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. </a:t>
            </a:r>
          </a:p>
          <a:p>
            <a:r>
              <a:rPr lang="ru-RU" dirty="0"/>
              <a:t>Константин Философ с </a:t>
            </a:r>
            <a:r>
              <a:rPr lang="ru-RU" dirty="0" err="1"/>
              <a:t>блестящо</a:t>
            </a:r>
            <a:r>
              <a:rPr lang="ru-RU" dirty="0"/>
              <a:t> красноречие </a:t>
            </a:r>
            <a:r>
              <a:rPr lang="ru-RU" dirty="0" err="1"/>
              <a:t>защитава</a:t>
            </a:r>
            <a:r>
              <a:rPr lang="ru-RU" dirty="0"/>
              <a:t> </a:t>
            </a:r>
            <a:r>
              <a:rPr lang="ru-RU" dirty="0" err="1"/>
              <a:t>правото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народ да </a:t>
            </a:r>
            <a:r>
              <a:rPr lang="ru-RU" dirty="0" err="1"/>
              <a:t>има</a:t>
            </a:r>
            <a:r>
              <a:rPr lang="ru-RU" dirty="0"/>
              <a:t> свой </a:t>
            </a:r>
            <a:r>
              <a:rPr lang="ru-RU" dirty="0" err="1"/>
              <a:t>книжовен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bg-BG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340768"/>
            <a:ext cx="4010061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266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Базиликата</a:t>
            </a:r>
            <a:r>
              <a:rPr lang="ru-RU" dirty="0"/>
              <a:t> Сан </a:t>
            </a:r>
            <a:r>
              <a:rPr lang="ru-RU" dirty="0" err="1"/>
              <a:t>Клементе</a:t>
            </a:r>
            <a:endParaRPr lang="bg-BG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Отношенията</a:t>
            </a:r>
            <a:r>
              <a:rPr lang="ru-RU" dirty="0"/>
              <a:t> с </a:t>
            </a:r>
            <a:r>
              <a:rPr lang="ru-RU" dirty="0" err="1"/>
              <a:t>Римската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се </a:t>
            </a:r>
            <a:r>
              <a:rPr lang="ru-RU" dirty="0" err="1"/>
              <a:t>подобряват</a:t>
            </a:r>
            <a:r>
              <a:rPr lang="ru-RU" dirty="0"/>
              <a:t> и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декември</a:t>
            </a:r>
            <a:r>
              <a:rPr lang="ru-RU" dirty="0"/>
              <a:t> 867 г. </a:t>
            </a:r>
            <a:r>
              <a:rPr lang="ru-RU" dirty="0" err="1"/>
              <a:t>братята</a:t>
            </a:r>
            <a:r>
              <a:rPr lang="ru-RU" dirty="0"/>
              <a:t> </a:t>
            </a:r>
            <a:r>
              <a:rPr lang="ru-RU" dirty="0" err="1"/>
              <a:t>пристигат</a:t>
            </a:r>
            <a:r>
              <a:rPr lang="ru-RU" dirty="0"/>
              <a:t> в Рим, </a:t>
            </a:r>
            <a:r>
              <a:rPr lang="ru-RU" dirty="0" err="1"/>
              <a:t>тържествено</a:t>
            </a:r>
            <a:r>
              <a:rPr lang="ru-RU" dirty="0"/>
              <a:t> </a:t>
            </a:r>
            <a:r>
              <a:rPr lang="ru-RU" dirty="0" err="1"/>
              <a:t>приети</a:t>
            </a:r>
            <a:r>
              <a:rPr lang="ru-RU" dirty="0"/>
              <a:t> от папа Адриан ІІ. </a:t>
            </a:r>
            <a:r>
              <a:rPr lang="ru-RU" dirty="0" err="1"/>
              <a:t>Папата</a:t>
            </a:r>
            <a:r>
              <a:rPr lang="ru-RU" dirty="0"/>
              <a:t> </a:t>
            </a:r>
            <a:r>
              <a:rPr lang="ru-RU" dirty="0" err="1"/>
              <a:t>освещава</a:t>
            </a:r>
            <a:r>
              <a:rPr lang="ru-RU" dirty="0"/>
              <a:t> </a:t>
            </a:r>
            <a:r>
              <a:rPr lang="ru-RU" dirty="0" err="1"/>
              <a:t>славянските</a:t>
            </a:r>
            <a:r>
              <a:rPr lang="ru-RU" dirty="0"/>
              <a:t> книги и е отслужена литургия на </a:t>
            </a:r>
            <a:r>
              <a:rPr lang="ru-RU" dirty="0" err="1"/>
              <a:t>славянски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. След </a:t>
            </a:r>
            <a:r>
              <a:rPr lang="ru-RU" dirty="0" err="1"/>
              <a:t>едногодишен</a:t>
            </a:r>
            <a:r>
              <a:rPr lang="ru-RU" dirty="0"/>
              <a:t> </a:t>
            </a:r>
            <a:r>
              <a:rPr lang="ru-RU" dirty="0" err="1"/>
              <a:t>престой</a:t>
            </a:r>
            <a:r>
              <a:rPr lang="ru-RU" dirty="0"/>
              <a:t> в Рим Константин се </a:t>
            </a:r>
            <a:r>
              <a:rPr lang="ru-RU" dirty="0" err="1"/>
              <a:t>разболява</a:t>
            </a:r>
            <a:r>
              <a:rPr lang="ru-RU" dirty="0"/>
              <a:t> </a:t>
            </a:r>
            <a:r>
              <a:rPr lang="ru-RU" dirty="0" err="1"/>
              <a:t>тежко</a:t>
            </a:r>
            <a:r>
              <a:rPr lang="ru-RU" dirty="0"/>
              <a:t>, приема </a:t>
            </a:r>
            <a:r>
              <a:rPr lang="ru-RU" dirty="0" err="1"/>
              <a:t>монашеското</a:t>
            </a:r>
            <a:r>
              <a:rPr lang="ru-RU" dirty="0"/>
              <a:t> </a:t>
            </a:r>
            <a:r>
              <a:rPr lang="ru-RU" dirty="0" err="1"/>
              <a:t>име</a:t>
            </a:r>
            <a:r>
              <a:rPr lang="ru-RU" dirty="0"/>
              <a:t>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умира</a:t>
            </a:r>
            <a:r>
              <a:rPr lang="ru-RU" dirty="0"/>
              <a:t> на 14.02.869 г. </a:t>
            </a:r>
            <a:r>
              <a:rPr lang="ru-RU" dirty="0" err="1"/>
              <a:t>Погребан</a:t>
            </a:r>
            <a:r>
              <a:rPr lang="ru-RU" dirty="0"/>
              <a:t> е в </a:t>
            </a:r>
            <a:r>
              <a:rPr lang="ru-RU" dirty="0" err="1"/>
              <a:t>римската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 „Св. Климент”.</a:t>
            </a:r>
            <a:endParaRPr lang="bg-B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62851" cy="5703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6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Архиепископ Методий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Методий</a:t>
            </a:r>
            <a:r>
              <a:rPr lang="ru-RU" dirty="0"/>
              <a:t> е </a:t>
            </a:r>
            <a:r>
              <a:rPr lang="ru-RU" dirty="0" err="1"/>
              <a:t>ръкоположен</a:t>
            </a:r>
            <a:r>
              <a:rPr lang="ru-RU" dirty="0"/>
              <a:t> за архиепископ и назначен за </a:t>
            </a:r>
            <a:r>
              <a:rPr lang="ru-RU" dirty="0" err="1"/>
              <a:t>папски</a:t>
            </a:r>
            <a:r>
              <a:rPr lang="ru-RU" dirty="0"/>
              <a:t> легат за </a:t>
            </a:r>
            <a:r>
              <a:rPr lang="ru-RU" dirty="0" err="1"/>
              <a:t>Среден</a:t>
            </a:r>
            <a:r>
              <a:rPr lang="ru-RU" dirty="0"/>
              <a:t> </a:t>
            </a:r>
            <a:r>
              <a:rPr lang="ru-RU" dirty="0" err="1"/>
              <a:t>Дунав</a:t>
            </a:r>
            <a:r>
              <a:rPr lang="ru-RU" dirty="0"/>
              <a:t> и </a:t>
            </a:r>
            <a:r>
              <a:rPr lang="ru-RU" dirty="0" err="1"/>
              <a:t>Панония</a:t>
            </a:r>
            <a:r>
              <a:rPr lang="ru-RU" dirty="0"/>
              <a:t>. </a:t>
            </a:r>
          </a:p>
          <a:p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настройва</a:t>
            </a:r>
            <a:r>
              <a:rPr lang="ru-RU" dirty="0"/>
              <a:t> </a:t>
            </a:r>
            <a:r>
              <a:rPr lang="ru-RU" dirty="0" err="1"/>
              <a:t>немското</a:t>
            </a:r>
            <a:r>
              <a:rPr lang="ru-RU" dirty="0"/>
              <a:t> духовенство враждебно. </a:t>
            </a:r>
          </a:p>
          <a:p>
            <a:r>
              <a:rPr lang="ru-RU" dirty="0"/>
              <a:t>На </a:t>
            </a:r>
            <a:r>
              <a:rPr lang="ru-RU" dirty="0" err="1"/>
              <a:t>църковен</a:t>
            </a:r>
            <a:r>
              <a:rPr lang="ru-RU" dirty="0"/>
              <a:t> </a:t>
            </a:r>
            <a:r>
              <a:rPr lang="ru-RU" dirty="0" err="1"/>
              <a:t>съд</a:t>
            </a:r>
            <a:r>
              <a:rPr lang="ru-RU" dirty="0"/>
              <a:t> в Регенсбург </a:t>
            </a:r>
            <a:r>
              <a:rPr lang="ru-RU" dirty="0" err="1"/>
              <a:t>го</a:t>
            </a:r>
            <a:r>
              <a:rPr lang="ru-RU" dirty="0"/>
              <a:t> </a:t>
            </a:r>
            <a:r>
              <a:rPr lang="ru-RU" dirty="0" err="1"/>
              <a:t>осъждат</a:t>
            </a:r>
            <a:r>
              <a:rPr lang="ru-RU" dirty="0"/>
              <a:t> на заточение в </a:t>
            </a:r>
            <a:r>
              <a:rPr lang="ru-RU" dirty="0" err="1"/>
              <a:t>манастира</a:t>
            </a:r>
            <a:r>
              <a:rPr lang="ru-RU" dirty="0"/>
              <a:t> „</a:t>
            </a:r>
            <a:r>
              <a:rPr lang="ru-RU" dirty="0" err="1"/>
              <a:t>Елванген</a:t>
            </a:r>
            <a:r>
              <a:rPr lang="ru-RU" dirty="0"/>
              <a:t>” в Швабия. </a:t>
            </a:r>
          </a:p>
          <a:p>
            <a:r>
              <a:rPr lang="ru-RU" dirty="0"/>
              <a:t>След две </a:t>
            </a:r>
            <a:r>
              <a:rPr lang="ru-RU" dirty="0" err="1"/>
              <a:t>години</a:t>
            </a:r>
            <a:r>
              <a:rPr lang="ru-RU" dirty="0"/>
              <a:t> и половина е </a:t>
            </a:r>
            <a:r>
              <a:rPr lang="ru-RU" dirty="0" err="1"/>
              <a:t>освободен</a:t>
            </a:r>
            <a:r>
              <a:rPr lang="ru-RU" dirty="0"/>
              <a:t> по </a:t>
            </a:r>
            <a:r>
              <a:rPr lang="ru-RU" dirty="0" err="1"/>
              <a:t>застъпничество</a:t>
            </a:r>
            <a:r>
              <a:rPr lang="ru-RU" dirty="0"/>
              <a:t> на </a:t>
            </a:r>
            <a:r>
              <a:rPr lang="ru-RU" dirty="0" err="1"/>
              <a:t>папата</a:t>
            </a:r>
            <a:r>
              <a:rPr lang="ru-RU" dirty="0"/>
              <a:t> и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есента</a:t>
            </a:r>
            <a:r>
              <a:rPr lang="ru-RU" dirty="0"/>
              <a:t> на 873 г. </a:t>
            </a:r>
            <a:r>
              <a:rPr lang="ru-RU" dirty="0" err="1"/>
              <a:t>отново</a:t>
            </a:r>
            <a:r>
              <a:rPr lang="ru-RU" dirty="0"/>
              <a:t> е архиепископ на </a:t>
            </a:r>
            <a:r>
              <a:rPr lang="ru-RU" dirty="0" err="1"/>
              <a:t>Великоморавия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bg-BG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04" y="1484784"/>
            <a:ext cx="3528392" cy="4642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987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ътуване">
  <a:themeElements>
    <a:clrScheme name="Пътуване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ътуване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ътуване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ED73FA9E37F184085A83C338E63122F" ma:contentTypeVersion="6" ma:contentTypeDescription="Създаване на нов документ" ma:contentTypeScope="" ma:versionID="c92796ad25e5376d3ec76007d5ceb783">
  <xsd:schema xmlns:xsd="http://www.w3.org/2001/XMLSchema" xmlns:xs="http://www.w3.org/2001/XMLSchema" xmlns:p="http://schemas.microsoft.com/office/2006/metadata/properties" xmlns:ns2="725a453a-2efc-44a0-a30f-3a15a6b122d3" targetNamespace="http://schemas.microsoft.com/office/2006/metadata/properties" ma:root="true" ma:fieldsID="97e221dbaff8d9cd394be8448c334f34" ns2:_="">
    <xsd:import namespace="725a453a-2efc-44a0-a30f-3a15a6b12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a453a-2efc-44a0-a30f-3a15a6b12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CDB80-D720-4B70-84E1-4BE3916E8C1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400E3D-6A7D-4CD4-8C43-4F8DCC0F54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7377AD-2A45-4800-95B3-15147F9051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5a453a-2efc-44a0-a30f-3a15a6b12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339</TotalTime>
  <Words>677</Words>
  <Application>Microsoft Office PowerPoint</Application>
  <PresentationFormat>Презентация на цял екран (4:3)</PresentationFormat>
  <Paragraphs>45</Paragraphs>
  <Slides>16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Franklin Gothic Book</vt:lpstr>
      <vt:lpstr>Franklin Gothic Medium</vt:lpstr>
      <vt:lpstr>Wingdings 2</vt:lpstr>
      <vt:lpstr>Пътуване</vt:lpstr>
      <vt:lpstr>Светите братя Кирил и Методий – солунските братя </vt:lpstr>
      <vt:lpstr>Магнаурската школа</vt:lpstr>
      <vt:lpstr>Багдадския халифат </vt:lpstr>
      <vt:lpstr>Глаголица</vt:lpstr>
      <vt:lpstr>Кримски полуостров</vt:lpstr>
      <vt:lpstr>Великоморавския княз Ростислав</vt:lpstr>
      <vt:lpstr>Константин-Кирил Философ</vt:lpstr>
      <vt:lpstr>Базиликата Сан Клементе</vt:lpstr>
      <vt:lpstr>Архиепископ Методий</vt:lpstr>
      <vt:lpstr>Методий прави превод на Библията </vt:lpstr>
      <vt:lpstr>Солунските братя са канонизирани за светци</vt:lpstr>
      <vt:lpstr>Светите седмочисленици</vt:lpstr>
      <vt:lpstr>През 1980 година папа Йоан Павел II обявява братята за съпокровители на Европа</vt:lpstr>
      <vt:lpstr>11 май/24 май</vt:lpstr>
      <vt:lpstr>"Върви, народе възродени"</vt:lpstr>
      <vt:lpstr>Благодаря за вниманието!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SVETII</dc:creator>
  <cp:lastModifiedBy>PC</cp:lastModifiedBy>
  <cp:revision>13</cp:revision>
  <dcterms:created xsi:type="dcterms:W3CDTF">2020-05-20T08:34:49Z</dcterms:created>
  <dcterms:modified xsi:type="dcterms:W3CDTF">2020-05-20T14:50:21Z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0x0101005ED73FA9E37F184085A83C338E63122F</vt:lpwstr>
  </property>
</Properties>
</file>