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6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3" r:id="rId10"/>
    <p:sldId id="262" r:id="rId11"/>
    <p:sldId id="264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7D664-BF62-4159-B3D4-6B81825F659D}" v="584" dt="2020-05-08T14:19:44.143"/>
    <p1510:client id="{59FB33FC-CE72-4522-84D4-AE0EDDBC8572}" v="150" dt="2020-05-08T12:10:24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7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2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7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9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6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0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4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1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4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4" r:id="rId6"/>
    <p:sldLayoutId id="2147483719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F9928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59890" y="552339"/>
            <a:ext cx="10268649" cy="220860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bg-BG" sz="6000" b="1" i="0">
                <a:latin typeface="Times New Roman"/>
                <a:cs typeface="Calibri Light"/>
              </a:rPr>
              <a:t>Живот и дело </a:t>
            </a:r>
            <a:br>
              <a:rPr lang="bg-BG" sz="6000" b="1" i="0" dirty="0">
                <a:latin typeface="Times New Roman"/>
                <a:cs typeface="Calibri Light"/>
              </a:rPr>
            </a:br>
            <a:r>
              <a:rPr lang="bg-BG" sz="6000" b="1" i="0">
                <a:latin typeface="Times New Roman"/>
                <a:cs typeface="Calibri Light"/>
              </a:rPr>
              <a:t>на </a:t>
            </a:r>
            <a:br>
              <a:rPr lang="bg-BG" sz="6000" b="1" i="0" dirty="0">
                <a:latin typeface="Times New Roman"/>
                <a:cs typeface="Calibri Light"/>
              </a:rPr>
            </a:br>
            <a:r>
              <a:rPr lang="bg-BG" sz="6000" b="1" i="0">
                <a:latin typeface="Times New Roman"/>
                <a:cs typeface="Calibri Light"/>
              </a:rPr>
              <a:t>Св. Св. Кирил и Методий </a:t>
            </a:r>
            <a:endParaRPr lang="bg-BG" sz="6000" b="1" i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6408710" y="4866969"/>
            <a:ext cx="5602705" cy="8504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dirty="0">
                <a:latin typeface="Times New Roman"/>
                <a:cs typeface="Calibri" panose="020F0502020204030204"/>
              </a:rPr>
              <a:t>Изготвил:</a:t>
            </a:r>
            <a:br>
              <a:rPr lang="bg-BG" dirty="0">
                <a:latin typeface="Times New Roman"/>
                <a:cs typeface="Calibri" panose="020F0502020204030204"/>
              </a:rPr>
            </a:br>
            <a:r>
              <a:rPr lang="bg-BG" dirty="0" err="1">
                <a:latin typeface="Times New Roman"/>
                <a:cs typeface="Calibri" panose="020F0502020204030204"/>
              </a:rPr>
              <a:t>Джанел</a:t>
            </a:r>
            <a:r>
              <a:rPr lang="bg-BG" dirty="0">
                <a:latin typeface="Times New Roman"/>
                <a:cs typeface="Calibri" panose="020F0502020204030204"/>
              </a:rPr>
              <a:t> Насуф 5a клас</a:t>
            </a:r>
          </a:p>
        </p:txBody>
      </p:sp>
      <p:pic>
        <p:nvPicPr>
          <p:cNvPr id="4" name="Картина 4" descr="Картина, която съдържа текст, книга, седящ, маса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5531BE95-7126-45C3-9E1C-3A69CF9C8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548297" y="3854030"/>
            <a:ext cx="3298135" cy="2497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873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8F571D2-95D0-478B-B6C1-0E3BBC6B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02B7FC4-A308-44EB-8642-1AE95A57A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091"/>
            <a:ext cx="10515600" cy="44841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bg-BG" sz="2600" dirty="0">
                <a:latin typeface="Times New Roman"/>
                <a:ea typeface="+mn-lt"/>
                <a:cs typeface="+mn-lt"/>
              </a:rPr>
              <a:t>В резултат на мощното българско духовно и културно излъчване в православна Европа (Русия, Сърбия, Влахия, Молдова, Литва) </a:t>
            </a:r>
            <a:r>
              <a:rPr lang="bg-BG" sz="2600">
                <a:latin typeface="Times New Roman"/>
                <a:ea typeface="+mn-lt"/>
                <a:cs typeface="+mn-lt"/>
              </a:rPr>
              <a:t>старобългарският се превръща в третият класически език на средновековна Европа. По този повод преди много години френският </a:t>
            </a:r>
            <a:r>
              <a:rPr lang="bg-BG" sz="2600" dirty="0">
                <a:latin typeface="Times New Roman"/>
                <a:ea typeface="+mn-lt"/>
                <a:cs typeface="+mn-lt"/>
              </a:rPr>
              <a:t>учен проф. Роже Бернар казва следните точни и силни думи:</a:t>
            </a:r>
            <a:endParaRPr lang="bg-BG" sz="2600" i="1" dirty="0">
              <a:latin typeface="Times New Roman"/>
              <a:ea typeface="+mn-lt"/>
              <a:cs typeface="Times New Roman"/>
            </a:endParaRPr>
          </a:p>
          <a:p>
            <a:pPr marL="0" indent="0" algn="just">
              <a:buNone/>
            </a:pPr>
            <a:r>
              <a:rPr lang="bg-BG" sz="2600" i="1">
                <a:latin typeface="Times New Roman"/>
                <a:ea typeface="+mn-lt"/>
                <a:cs typeface="+mn-lt"/>
              </a:rPr>
              <a:t>“Спасявайки делото на Св. св. Кирил и Методий, България е заслужила признателността и уважението не само на славянските народи,но и на света. И това ще бъде така, докато човечеството влага истинско съдържание в думите напредък, култура и човечност...”</a:t>
            </a:r>
            <a:endParaRPr lang="bg-BG" sz="2600" i="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357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5F4DE6E-B33D-417A-B7C7-7AF26117A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66" y="1715245"/>
            <a:ext cx="5120252" cy="42111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bg-BG" sz="2600" dirty="0">
                <a:latin typeface="Times New Roman"/>
                <a:ea typeface="+mn-lt"/>
                <a:cs typeface="+mn-lt"/>
              </a:rPr>
              <a:t>Още през 1851 г. техният ден - 11 /24 май, от църковен празник прераства в най-яркият израз на националната идентичност, на </a:t>
            </a:r>
            <a:r>
              <a:rPr lang="bg-BG" sz="2600">
                <a:latin typeface="Times New Roman"/>
                <a:ea typeface="+mn-lt"/>
                <a:cs typeface="+mn-lt"/>
              </a:rPr>
              <a:t>българското преклонение пред образованието, науката и културата. </a:t>
            </a:r>
            <a:r>
              <a:rPr lang="bg-BG" sz="2600" dirty="0">
                <a:latin typeface="Times New Roman"/>
                <a:ea typeface="+mn-lt"/>
                <a:cs typeface="+mn-lt"/>
              </a:rPr>
              <a:t>Днес Св. Св. Кирил и Методий са признати за духовни учители от целия христянски свят. </a:t>
            </a:r>
            <a:endParaRPr lang="bg-BG" sz="2600" dirty="0">
              <a:ea typeface="+mn-lt"/>
              <a:cs typeface="+mn-lt"/>
            </a:endParaRPr>
          </a:p>
          <a:p>
            <a:pPr marL="0" indent="0">
              <a:buNone/>
            </a:pPr>
            <a:endParaRPr lang="bg-BG" sz="1900"/>
          </a:p>
        </p:txBody>
      </p:sp>
      <p:pic>
        <p:nvPicPr>
          <p:cNvPr id="4" name="Картина 4" descr="Картина, която съдържа маса, седящ, бял, различен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3A9FC97B-9A3A-4FFA-86C3-26F11B918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973" y="524895"/>
            <a:ext cx="4914560" cy="56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7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23D1F8C-1BF4-4F70-8B74-B596ED4E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79" y="2002695"/>
            <a:ext cx="3737499" cy="2391752"/>
          </a:xfrm>
        </p:spPr>
        <p:txBody>
          <a:bodyPr>
            <a:noAutofit/>
          </a:bodyPr>
          <a:lstStyle/>
          <a:p>
            <a:pPr algn="ctr"/>
            <a:r>
              <a:rPr lang="bg-BG" b="1" dirty="0">
                <a:latin typeface="Times New Roman"/>
                <a:cs typeface="Times New Roman"/>
              </a:rPr>
              <a:t>Св. Св. </a:t>
            </a:r>
            <a:br>
              <a:rPr lang="bg-BG" b="1" dirty="0">
                <a:latin typeface="Times New Roman"/>
                <a:cs typeface="Times New Roman"/>
              </a:rPr>
            </a:br>
            <a:r>
              <a:rPr lang="bg-BG" b="1" dirty="0">
                <a:latin typeface="Times New Roman"/>
                <a:cs typeface="Times New Roman"/>
              </a:rPr>
              <a:t>Кирил и Методий</a:t>
            </a:r>
          </a:p>
        </p:txBody>
      </p:sp>
      <p:pic>
        <p:nvPicPr>
          <p:cNvPr id="4" name="Картина 4" descr="Картина, която съдържа снимка, стара, висящ, носене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7007F456-F9C0-4232-8017-E6476939B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755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721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B544329-F79F-4930-9E79-C89AF809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D89E815-AF90-4329-A5F5-6084664D0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158"/>
            <a:ext cx="10515600" cy="44110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bg-BG" sz="2600" dirty="0">
                <a:latin typeface="Times New Roman"/>
                <a:ea typeface="+mn-lt"/>
                <a:cs typeface="+mn-lt"/>
              </a:rPr>
              <a:t>Основите на тази християнска цивилизация - славянска като език, старобългарска като генезис - са положени от двамата монаси, писатели, книжовници и християнски мисионери Константин-Кирил Философ  и Методий. Двамата братя са родени в Солун. Методий през 815г., а Костантин през 826г., от благоверни и благочестиви родители, богати и </a:t>
            </a:r>
            <a:r>
              <a:rPr lang="bg-BG" sz="2600">
                <a:latin typeface="Times New Roman"/>
                <a:ea typeface="+mn-lt"/>
                <a:cs typeface="+mn-lt"/>
              </a:rPr>
              <a:t>първи в този град. Бащата се казвал Лъв, а майката Мария. Краткото житие на Кирил съобщава, че той бил “родом българин”.</a:t>
            </a:r>
            <a:endParaRPr lang="bg-BG"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206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C7CBA61-D29D-4350-A442-92A4F0BC3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32" y="2159989"/>
            <a:ext cx="3451720" cy="2124115"/>
          </a:xfrm>
        </p:spPr>
        <p:txBody>
          <a:bodyPr>
            <a:normAutofit/>
          </a:bodyPr>
          <a:lstStyle/>
          <a:p>
            <a:r>
              <a:rPr lang="bg-BG" sz="3600" b="1" dirty="0">
                <a:latin typeface="Times New Roman"/>
                <a:cs typeface="Times New Roman"/>
              </a:rPr>
              <a:t>Константин (Св. Кирил) Философ</a:t>
            </a:r>
            <a:endParaRPr lang="bg-BG" dirty="0">
              <a:latin typeface="Times New Roman"/>
              <a:cs typeface="Times New Roman"/>
            </a:endParaRPr>
          </a:p>
        </p:txBody>
      </p:sp>
      <p:pic>
        <p:nvPicPr>
          <p:cNvPr id="8" name="Картина 8" descr="Картина, която съдържа мъж, седящ, носене, стара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F871CBB2-5AF0-4467-80E6-BE87CCA3C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861" y="204822"/>
            <a:ext cx="5717027" cy="64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A6E399A-0608-4463-9A94-24F417A7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39" y="2527250"/>
            <a:ext cx="3888526" cy="1800526"/>
          </a:xfrm>
        </p:spPr>
        <p:txBody>
          <a:bodyPr>
            <a:normAutofit/>
          </a:bodyPr>
          <a:lstStyle/>
          <a:p>
            <a:r>
              <a:rPr lang="bg-BG" sz="3600" b="1" dirty="0">
                <a:latin typeface="Times New Roman"/>
                <a:cs typeface="Times New Roman"/>
              </a:rPr>
              <a:t>Св. Методий</a:t>
            </a:r>
          </a:p>
        </p:txBody>
      </p:sp>
      <p:pic>
        <p:nvPicPr>
          <p:cNvPr id="4" name="Картина 4" descr="Картина, която съдържа текст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A0882933-474B-462B-AC76-3466D23FA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377" y="131754"/>
            <a:ext cx="5091586" cy="65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389B1B4-B014-4AC7-8FC7-DEB1B393E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521" y="1435907"/>
            <a:ext cx="9382957" cy="4515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algn="just">
              <a:buNone/>
            </a:pPr>
            <a:r>
              <a:rPr lang="bg-BG" sz="2600" dirty="0">
                <a:latin typeface="Times New Roman"/>
                <a:ea typeface="+mn-lt"/>
                <a:cs typeface="+mn-lt"/>
              </a:rPr>
              <a:t>През IX век развиват мисионерска дейност като проповедници на християнството сред различни народи. </a:t>
            </a:r>
            <a:endParaRPr lang="bg-BG" sz="2600" dirty="0">
              <a:latin typeface="Times New Roman"/>
              <a:cs typeface="Times New Roman"/>
            </a:endParaRPr>
          </a:p>
          <a:p>
            <a:pPr marL="0" algn="just">
              <a:buNone/>
            </a:pPr>
            <a:r>
              <a:rPr lang="bg-BG" sz="2600" dirty="0">
                <a:latin typeface="Times New Roman"/>
                <a:ea typeface="+mn-lt"/>
                <a:cs typeface="+mn-lt"/>
              </a:rPr>
              <a:t>За своята работа, която значително ще повлияе на културното развитие на славяните, са наречени апостоли на славяните. На тях се дължи създаването на азбуката глаголица – първата азбука, която служи за писменост на езика </a:t>
            </a:r>
            <a:r>
              <a:rPr lang="bg-BG" sz="2600" dirty="0" err="1">
                <a:latin typeface="Times New Roman"/>
                <a:ea typeface="+mn-lt"/>
                <a:cs typeface="+mn-lt"/>
              </a:rPr>
              <a:t>староцърковен</a:t>
            </a:r>
            <a:r>
              <a:rPr lang="bg-BG" sz="2600" dirty="0">
                <a:latin typeface="Times New Roman"/>
                <a:ea typeface="+mn-lt"/>
                <a:cs typeface="+mn-lt"/>
              </a:rPr>
              <a:t> славянски. Азбуката кирилица, създадена на основата на тази глаголица, се използва и до днес в различни славянски езици. </a:t>
            </a:r>
            <a:endParaRPr lang="bg-BG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bg-BG"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71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D8628CD4-C616-4AE5-93ED-5825EFB50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151479-028A-44AB-BBD0-BFBDDD090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444" y="507492"/>
            <a:ext cx="11183112" cy="5843016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0D3C45BA-4A10-4C04-955A-9ADD7C4A8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918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9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F2D3576-EE95-4C6E-B29F-3BF3DC9B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95" y="1377645"/>
            <a:ext cx="2780779" cy="2056247"/>
          </a:xfrm>
        </p:spPr>
        <p:txBody>
          <a:bodyPr>
            <a:normAutofit/>
          </a:bodyPr>
          <a:lstStyle/>
          <a:p>
            <a:r>
              <a:rPr lang="bg-BG" sz="3600" b="1">
                <a:latin typeface="Times New Roman"/>
                <a:cs typeface="Times New Roman"/>
              </a:rPr>
              <a:t>Кирилица</a:t>
            </a:r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E2BA42C0-F5A1-40B1-8C85-333633FEF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9815" y="369007"/>
            <a:ext cx="7914231" cy="6380836"/>
          </a:xfrm>
        </p:spPr>
      </p:pic>
    </p:spTree>
    <p:extLst>
      <p:ext uri="{BB962C8B-B14F-4D97-AF65-F5344CB8AC3E}">
        <p14:creationId xmlns:p14="http://schemas.microsoft.com/office/powerpoint/2010/main" val="201371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BF9552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Картина 4" descr="Картина, която съдържа текст, книга, снимка, мъж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77F5B413-35CF-4CCD-9D2E-2756B660B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6" y="366953"/>
            <a:ext cx="5134160" cy="6130733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E9C01EA-E433-4652-8D58-B7BDAA57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938910"/>
            <a:ext cx="6276493" cy="55512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bg-BG" sz="2600">
                <a:latin typeface="Times New Roman"/>
                <a:ea typeface="+mn-lt"/>
                <a:cs typeface="+mn-lt"/>
              </a:rPr>
              <a:t>С помощта на свои ученици превели на славянски език богослужебните книги. През 867г. двамата братя отишли в Рим, за да защитят своето дело и да получат официално признание от папата. Адриян ІІ ги приел радушно и осветил славянските книги. Но в Рим Констатин се заболял тежко, приел монашеството и името Кирил. На 14 февруари 869 г. той починал и бил погребан в църквата ,,Сан Клементе“. Методий продължил делото. Той бил поставен за архиепископ на Великоморавия. До смъртта си на 6 април 885 г. Методий упорито се трудел за укрепването на славянското дело.</a:t>
            </a:r>
            <a:endParaRPr lang="bg-BG" sz="2600"/>
          </a:p>
        </p:txBody>
      </p:sp>
    </p:spTree>
    <p:extLst>
      <p:ext uri="{BB962C8B-B14F-4D97-AF65-F5344CB8AC3E}">
        <p14:creationId xmlns:p14="http://schemas.microsoft.com/office/powerpoint/2010/main" val="291444280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Широк екран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Elephant</vt:lpstr>
      <vt:lpstr>Times New Roman</vt:lpstr>
      <vt:lpstr>BrushVTI</vt:lpstr>
      <vt:lpstr>Живот и дело  на  Св. Св. Кирил и Методий </vt:lpstr>
      <vt:lpstr>Св. Св.  Кирил и Методий</vt:lpstr>
      <vt:lpstr>Презентация на PowerPoint</vt:lpstr>
      <vt:lpstr>Константин (Св. Кирил) Философ</vt:lpstr>
      <vt:lpstr>Св. Методий</vt:lpstr>
      <vt:lpstr>Презентация на PowerPoint</vt:lpstr>
      <vt:lpstr>Презентация на PowerPoint</vt:lpstr>
      <vt:lpstr>Кирилица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/>
  <cp:lastModifiedBy/>
  <cp:revision>374</cp:revision>
  <dcterms:created xsi:type="dcterms:W3CDTF">2020-05-08T11:56:48Z</dcterms:created>
  <dcterms:modified xsi:type="dcterms:W3CDTF">2020-05-08T17:23:36Z</dcterms:modified>
</cp:coreProperties>
</file>