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4" r:id="rId4"/>
    <p:sldId id="257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BDE92-7E4F-2F4A-AEEB-4969A12B9DB4}" type="datetimeFigureOut">
              <a:rPr lang="x-none" smtClean="0"/>
              <a:t>8.5.2020 г.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CE543-8FE4-DD4E-869F-320BB3381F6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942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CE543-8FE4-DD4E-869F-320BB3381F63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60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FF9CEF5-A50D-4B8B-9852-D76F70378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B6DF8D2C-8CC9-2742-85BF-4BE08514F9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3001" t="9393" r="5637" b="15607"/>
          <a:stretch/>
        </p:blipFill>
        <p:spPr>
          <a:xfrm>
            <a:off x="365760" y="10"/>
            <a:ext cx="1182624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AE715-8CE4-DD44-AE6F-76036C124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bg-B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VOYE LET PLAIN:1.0" pitchFamily="2" charset="0"/>
              </a:rPr>
              <a:t>Живота и делото на </a:t>
            </a:r>
            <a:br>
              <a:rPr lang="bg-B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VOYE LET PLAIN:1.0" pitchFamily="2" charset="0"/>
              </a:rPr>
            </a:br>
            <a:r>
              <a:rPr lang="bg-B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VOYE LET PLAIN:1.0" pitchFamily="2" charset="0"/>
              </a:rPr>
              <a:t>Св. Св. Кирил и Методий</a:t>
            </a:r>
            <a:endParaRPr lang="x-non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VOYE LET PLAIN:1.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CA79BC-4610-6B4B-8673-C5F041B28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bg-BG" sz="2000" dirty="0"/>
              <a:t>Изготвено от Ерен Мехмед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0684D86-C9D1-40C3-A9B6-EC935C731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33">
            <a:extLst>
              <a:ext uri="{FF2B5EF4-FFF2-40B4-BE49-F238E27FC236}">
                <a16:creationId xmlns:a16="http://schemas.microsoft.com/office/drawing/2014/main" xmlns="" id="{1EDF7896-F56A-49DA-90F3-F5CE8B983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4383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4F2B1257-6980-6A4A-8F7B-83F0D2E6A1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577" b="15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xmlns="" id="{1323FEBA-BF68-FD49-A67E-73EFB99D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066800"/>
            <a:ext cx="3657600" cy="1102692"/>
          </a:xfrm>
        </p:spPr>
        <p:txBody>
          <a:bodyPr/>
          <a:lstStyle/>
          <a:p>
            <a:r>
              <a:rPr lang="bg-BG" sz="2000" dirty="0" smtClean="0">
                <a:latin typeface="SAVOYE LET PLAIN:1.0" pitchFamily="2" charset="0"/>
              </a:rPr>
              <a:t>Св. Константин-Кирил </a:t>
            </a:r>
            <a:r>
              <a:rPr lang="bg-BG" sz="2000" dirty="0">
                <a:latin typeface="SAVOYE LET PLAIN:1.0" pitchFamily="2" charset="0"/>
              </a:rPr>
              <a:t>Философ </a:t>
            </a:r>
            <a:endParaRPr lang="x-none" dirty="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xmlns="" id="{28455EDD-52AA-A84A-A0B3-4D423449D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30307" y="1237501"/>
            <a:ext cx="3505199" cy="4711289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D57D5339-73C0-8342-AD93-2FC36CE6973D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2133600" y="2438400"/>
            <a:ext cx="29152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2500" dirty="0">
                <a:latin typeface="SAVOYE LET PLAIN:1.0" pitchFamily="2" charset="0"/>
              </a:rPr>
              <a:t>Роден :827 г.Солун, Византийска империя</a:t>
            </a:r>
          </a:p>
          <a:p>
            <a:pPr algn="l"/>
            <a:r>
              <a:rPr lang="bg-BG" sz="2500" dirty="0">
                <a:latin typeface="SAVOYE LET PLAIN:1.0" pitchFamily="2" charset="0"/>
              </a:rPr>
              <a:t>Починал: 14 февруари 869 г.  </a:t>
            </a:r>
          </a:p>
          <a:p>
            <a:pPr algn="l"/>
            <a:r>
              <a:rPr lang="bg-BG" sz="2500" dirty="0">
                <a:latin typeface="SAVOYE LET PLAIN:1.0" pitchFamily="2" charset="0"/>
              </a:rPr>
              <a:t>(42 г.)</a:t>
            </a:r>
          </a:p>
          <a:p>
            <a:pPr algn="l"/>
            <a:r>
              <a:rPr lang="bg-BG" sz="2500" dirty="0">
                <a:latin typeface="SAVOYE LET PLAIN:1.0" pitchFamily="2" charset="0"/>
              </a:rPr>
              <a:t>Рим, Папска държава</a:t>
            </a:r>
            <a:endParaRPr lang="x-none" sz="2500" dirty="0">
              <a:latin typeface="SAVOYE LET PLAIN:1.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06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D89D80FD-C70E-FD45-8D64-59132288F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577" b="15111"/>
          <a:stretch/>
        </p:blipFill>
        <p:spPr>
          <a:xfrm>
            <a:off x="20" y="27719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710715-7C60-4448-8B6D-24269A4B3492}"/>
              </a:ext>
            </a:extLst>
          </p:cNvPr>
          <p:cNvSpPr txBox="1"/>
          <p:nvPr/>
        </p:nvSpPr>
        <p:spPr>
          <a:xfrm>
            <a:off x="5178167" y="251803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62B4088-CE6C-DB40-AD12-6632BBC6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616130"/>
            <a:ext cx="3505199" cy="901902"/>
          </a:xfrm>
        </p:spPr>
        <p:txBody>
          <a:bodyPr>
            <a:normAutofit/>
          </a:bodyPr>
          <a:lstStyle/>
          <a:p>
            <a:r>
              <a:rPr lang="bg-BG" sz="2500" dirty="0">
                <a:latin typeface="SAVOYE LET PLAIN:1.0" pitchFamily="2" charset="0"/>
              </a:rPr>
              <a:t>Св. Методий Славянобългарски</a:t>
            </a:r>
            <a:endParaRPr lang="x-none" sz="2500" dirty="0">
              <a:latin typeface="SAVOYE LET PLAIN:1.0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D8C4100F-A359-F041-AFCB-DD7F5F0DB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57400" y="3018557"/>
            <a:ext cx="3505199" cy="3804807"/>
          </a:xfrm>
        </p:spPr>
        <p:txBody>
          <a:bodyPr>
            <a:normAutofit/>
          </a:bodyPr>
          <a:lstStyle/>
          <a:p>
            <a:r>
              <a:rPr lang="bg-BG" sz="2500" dirty="0">
                <a:latin typeface="SAVOYE LET PLAIN:1.0" pitchFamily="2" charset="0"/>
              </a:rPr>
              <a:t>Роден </a:t>
            </a:r>
            <a:r>
              <a:rPr lang="en-GB" sz="2500" dirty="0">
                <a:latin typeface="SAVOYE LET PLAIN:1.0" pitchFamily="2" charset="0"/>
              </a:rPr>
              <a:t>: </a:t>
            </a:r>
            <a:r>
              <a:rPr lang="bg-BG" sz="2500" dirty="0">
                <a:latin typeface="SAVOYE LET PLAIN:1.0" pitchFamily="2" charset="0"/>
              </a:rPr>
              <a:t>815</a:t>
            </a:r>
            <a:r>
              <a:rPr lang="en-GB" sz="2500" dirty="0">
                <a:latin typeface="SAVOYE LET PLAIN:1.0" pitchFamily="2" charset="0"/>
              </a:rPr>
              <a:t> </a:t>
            </a:r>
            <a:r>
              <a:rPr lang="bg-BG" sz="2500" dirty="0">
                <a:latin typeface="SAVOYE LET PLAIN:1.0" pitchFamily="2" charset="0"/>
              </a:rPr>
              <a:t>Солун, Византийска империя (в днешна Гърция)</a:t>
            </a:r>
            <a:endParaRPr lang="en-GB" sz="2500" dirty="0">
              <a:latin typeface="SAVOYE LET PLAIN:1.0" pitchFamily="2" charset="0"/>
            </a:endParaRPr>
          </a:p>
          <a:p>
            <a:r>
              <a:rPr lang="bg-BG" sz="2500" dirty="0">
                <a:latin typeface="SAVOYE LET PLAIN:1.0" pitchFamily="2" charset="0"/>
              </a:rPr>
              <a:t>Починал</a:t>
            </a:r>
            <a:r>
              <a:rPr lang="en-GB" sz="2500" dirty="0">
                <a:latin typeface="SAVOYE LET PLAIN:1.0" pitchFamily="2" charset="0"/>
              </a:rPr>
              <a:t> </a:t>
            </a:r>
            <a:r>
              <a:rPr lang="bg-BG" sz="2500" dirty="0">
                <a:latin typeface="SAVOYE LET PLAIN:1.0" pitchFamily="2" charset="0"/>
              </a:rPr>
              <a:t>6 април 885 (69/70)Великоморавия</a:t>
            </a:r>
            <a:endParaRPr lang="x-none" sz="2500" dirty="0">
              <a:latin typeface="SAVOYE LET PLAIN:1.0" pitchFamily="2" charset="0"/>
            </a:endParaRPr>
          </a:p>
        </p:txBody>
      </p:sp>
      <p:pic>
        <p:nvPicPr>
          <p:cNvPr id="43" name="Picture 44">
            <a:extLst>
              <a:ext uri="{FF2B5EF4-FFF2-40B4-BE49-F238E27FC236}">
                <a16:creationId xmlns:a16="http://schemas.microsoft.com/office/drawing/2014/main" xmlns="" id="{EE549075-5746-E549-B73C-6E6EF7B2B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3013" y="562769"/>
            <a:ext cx="5181600" cy="518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7047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1CB7145-D918-BD41-AE63-24A97FD769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606" t="9393" r="4207" b="15607"/>
          <a:stretch/>
        </p:blipFill>
        <p:spPr>
          <a:xfrm>
            <a:off x="1" y="-5610"/>
            <a:ext cx="12192000" cy="68580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DF54AAFE-4994-CE43-AAEF-526DB534A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2343" y="1966170"/>
            <a:ext cx="4166605" cy="3777622"/>
          </a:xfrm>
        </p:spPr>
        <p:txBody>
          <a:bodyPr>
            <a:normAutofit fontScale="92500" lnSpcReduction="20000"/>
          </a:bodyPr>
          <a:lstStyle/>
          <a:p>
            <a:r>
              <a:rPr lang="bg-BG" sz="2500" dirty="0">
                <a:latin typeface="SAVOYE LET PLAIN:1.0" pitchFamily="2" charset="0"/>
              </a:rPr>
              <a:t>Празник : </a:t>
            </a:r>
            <a:r>
              <a:rPr lang="bg-BG" sz="2500" dirty="0">
                <a:solidFill>
                  <a:schemeClr val="tx1"/>
                </a:solidFill>
                <a:latin typeface="SAVOYE LET PLAIN:1.0" pitchFamily="2" charset="0"/>
              </a:rPr>
              <a:t>11 и 24 май – в Източноправославните църкви,11 февруари – в Католическата Църква,5 юли – в Католическата църква в Чехия</a:t>
            </a:r>
          </a:p>
          <a:p>
            <a:r>
              <a:rPr lang="bg-BG" sz="2500" dirty="0">
                <a:solidFill>
                  <a:schemeClr val="tx1"/>
                </a:solidFill>
                <a:latin typeface="SAVOYE LET PLAIN:1.0" pitchFamily="2" charset="0"/>
              </a:rPr>
              <a:t>Почитани в : Православна църква, Римокатолическа църква, Англиканска църква,Лутеранска църква</a:t>
            </a:r>
          </a:p>
          <a:p>
            <a:r>
              <a:rPr lang="bg-BG" sz="2500" dirty="0">
                <a:solidFill>
                  <a:schemeClr val="tx1"/>
                </a:solidFill>
                <a:latin typeface="SAVOYE LET PLAIN:1.0" pitchFamily="2" charset="0"/>
              </a:rPr>
              <a:t>Покровителство : </a:t>
            </a:r>
            <a:r>
              <a:rPr lang="bg-BG" sz="2500" dirty="0">
                <a:solidFill>
                  <a:schemeClr val="tx1"/>
                </a:solidFill>
                <a:latin typeface="SAVOYE LET PLAIN:1.0" pitchFamily="2" charset="0"/>
                <a:cs typeface="Times New Roman" panose="02020603050405020304" pitchFamily="18" charset="0"/>
              </a:rPr>
              <a:t>България, Европа, Словакия и Чехия</a:t>
            </a:r>
            <a:endParaRPr lang="x-none" sz="2500">
              <a:solidFill>
                <a:schemeClr val="tx1"/>
              </a:solidFill>
              <a:latin typeface="SAVOYE LET PLAIN:1.0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F2057CEA-B5AE-BF4D-84F1-0FE1748FE7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944999" y="1710689"/>
            <a:ext cx="3732125" cy="4033103"/>
          </a:xfrm>
        </p:spPr>
      </p:pic>
    </p:spTree>
    <p:extLst>
      <p:ext uri="{BB962C8B-B14F-4D97-AF65-F5344CB8AC3E}">
        <p14:creationId xmlns:p14="http://schemas.microsoft.com/office/powerpoint/2010/main" val="4191402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57380584-3C08-0F49-B4AF-DCB22B13B18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alphaModFix amt="35000"/>
          </a:blip>
          <a:srcRect t="14577" b="15110"/>
          <a:stretch/>
        </p:blipFill>
        <p:spPr>
          <a:xfrm>
            <a:off x="0" y="-6350"/>
            <a:ext cx="12263438" cy="6943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B91A2A-D25F-5743-9259-7F31D03C1185}"/>
              </a:ext>
            </a:extLst>
          </p:cNvPr>
          <p:cNvSpPr txBox="1"/>
          <p:nvPr/>
        </p:nvSpPr>
        <p:spPr>
          <a:xfrm>
            <a:off x="1462219" y="1266869"/>
            <a:ext cx="378940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2500" dirty="0">
                <a:latin typeface="Snell Roundhand" panose="02000603080000090004" pitchFamily="2" charset="77"/>
              </a:rPr>
              <a:t>Глаголица</a:t>
            </a:r>
          </a:p>
          <a:p>
            <a:pPr algn="l"/>
            <a:endParaRPr lang="bg-BG" sz="2500" dirty="0">
              <a:latin typeface="Snell Roundhand" panose="02000603080000090004" pitchFamily="2" charset="77"/>
            </a:endParaRPr>
          </a:p>
          <a:p>
            <a:pPr algn="l"/>
            <a:r>
              <a:rPr lang="bg-BG" sz="2500" dirty="0">
                <a:latin typeface="Snell Roundhand" panose="02000603080000090004" pitchFamily="2" charset="77"/>
              </a:rPr>
              <a:t>Глаго̀лицата е първата българска азбука създадена от Кирил и Методий в периода от 855 г. до 862 г. за превод на църковна литература от гръцки на български език. Това е и първата позната славянска азбука.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AE7363D7-3D68-B148-B0D9-739C97FEC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395" y="1893142"/>
            <a:ext cx="5615605" cy="3144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522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4F2B1257-6980-6A4A-8F7B-83F0D2E6A1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577" b="15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69C256-5E70-A248-955E-3D20536AC463}"/>
              </a:ext>
            </a:extLst>
          </p:cNvPr>
          <p:cNvSpPr txBox="1"/>
          <p:nvPr/>
        </p:nvSpPr>
        <p:spPr>
          <a:xfrm>
            <a:off x="1457411" y="152400"/>
            <a:ext cx="430907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2500" dirty="0">
                <a:latin typeface="Snell Roundhand" panose="02000603080000090004" pitchFamily="2" charset="77"/>
              </a:rPr>
              <a:t>Кирилица </a:t>
            </a:r>
          </a:p>
          <a:p>
            <a:pPr algn="l"/>
            <a:endParaRPr lang="bg-BG" sz="2500" dirty="0">
              <a:latin typeface="Snell Roundhand" panose="02000603080000090004" pitchFamily="2" charset="77"/>
            </a:endParaRPr>
          </a:p>
          <a:p>
            <a:pPr algn="l"/>
            <a:r>
              <a:rPr lang="bg-BG" sz="2500" dirty="0">
                <a:latin typeface="Snell Roundhand" panose="02000603080000090004" pitchFamily="2" charset="77"/>
              </a:rPr>
              <a:t>Кирилицата заменя глаголицата, създадена по-рано от Константин Философ-Кирил, съгласно византийската външна политика през </a:t>
            </a:r>
            <a:r>
              <a:rPr lang="en-GB" sz="2500" dirty="0">
                <a:latin typeface="Snell Roundhand" panose="02000603080000090004" pitchFamily="2" charset="77"/>
              </a:rPr>
              <a:t>IX </a:t>
            </a:r>
            <a:r>
              <a:rPr lang="bg-BG" sz="2500" dirty="0">
                <a:latin typeface="Snell Roundhand" panose="02000603080000090004" pitchFamily="2" charset="77"/>
              </a:rPr>
              <a:t>век с цел славянските народи да не възприемат християнството от Рим. Традиционно кирилицата е приписвана от Климент Охридски, а името ѝ – в чест на св. Кирил – Константин Философ, на когото Климент Охридски е ученик. </a:t>
            </a:r>
            <a:endParaRPr lang="x-none" sz="2500">
              <a:latin typeface="Snell Roundhand" panose="02000603080000090004" pitchFamily="2" charset="77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9E7920EE-F29C-314C-BDA2-17CD0B5DF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79" y="2235610"/>
            <a:ext cx="5108889" cy="23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23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161</Words>
  <Application>Microsoft Office PowerPoint</Application>
  <PresentationFormat>По избор</PresentationFormat>
  <Paragraphs>20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7" baseType="lpstr">
      <vt:lpstr>Wisp</vt:lpstr>
      <vt:lpstr>Живота и делото на  Св. Св. Кирил и Методий</vt:lpstr>
      <vt:lpstr>Св. Константин-Кирил Философ </vt:lpstr>
      <vt:lpstr>Св. Методий Славянобългарски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Живота и делото на  Св. Св. Кирил и Методий</dc:title>
  <dc:creator>Ерен Мехмед</dc:creator>
  <cp:lastModifiedBy>user</cp:lastModifiedBy>
  <cp:revision>4</cp:revision>
  <dcterms:created xsi:type="dcterms:W3CDTF">2020-05-07T15:08:33Z</dcterms:created>
  <dcterms:modified xsi:type="dcterms:W3CDTF">2020-05-08T16:46:56Z</dcterms:modified>
</cp:coreProperties>
</file>