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64" r:id="rId7"/>
    <p:sldId id="265" r:id="rId8"/>
    <p:sldId id="262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48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 trans="46000" crackSpacing="63"/>
                    </a14:imgEffect>
                    <a14:imgEffect>
                      <a14:colorTemperature colorTemp="6709"/>
                    </a14:imgEffect>
                    <a14:imgEffect>
                      <a14:saturation sat="14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4967F35E-F5FC-4389-BFE3-71EE97B0FA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5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55004" y="1392856"/>
            <a:ext cx="7881992" cy="4319938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76200">
              <a:schemeClr val="accent1">
                <a:alpha val="99000"/>
              </a:schemeClr>
            </a:glow>
            <a:outerShdw blurRad="50800" dist="50800" sx="68000" sy="68000" algn="ctr" rotWithShape="0">
              <a:srgbClr val="000000">
                <a:alpha val="0"/>
              </a:srgbClr>
            </a:outerShdw>
            <a:reflection stA="0" endPos="64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EFA552EE-0A64-47EC-961E-B2C8FEB1BA3F}"/>
              </a:ext>
            </a:extLst>
          </p:cNvPr>
          <p:cNvSpPr/>
          <p:nvPr/>
        </p:nvSpPr>
        <p:spPr>
          <a:xfrm>
            <a:off x="1550504" y="2479512"/>
            <a:ext cx="88987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5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Живота и делото на</a:t>
            </a:r>
          </a:p>
          <a:p>
            <a:pPr algn="ctr"/>
            <a:r>
              <a:rPr lang="bg-BG" sz="5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св. св. Кирил и Методий</a:t>
            </a:r>
            <a:endParaRPr lang="bg-BG" sz="54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Записан звук">
            <a:hlinkClick r:id="" action="ppaction://media"/>
            <a:extLst>
              <a:ext uri="{FF2B5EF4-FFF2-40B4-BE49-F238E27FC236}">
                <a16:creationId xmlns:a16="http://schemas.microsoft.com/office/drawing/2014/main" id="{5056F806-87C7-488F-8C17-182862B34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000" y="92075"/>
            <a:ext cx="841375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2A8C3CD-7566-45F0-9477-449EE4353FA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55" y="508947"/>
            <a:ext cx="11154889" cy="5840106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5DDC55FE-7251-495D-98E7-5028ABBFE186}"/>
              </a:ext>
            </a:extLst>
          </p:cNvPr>
          <p:cNvSpPr txBox="1"/>
          <p:nvPr/>
        </p:nvSpPr>
        <p:spPr>
          <a:xfrm>
            <a:off x="2101931" y="2798433"/>
            <a:ext cx="864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</a:t>
            </a:r>
            <a:r>
              <a:rPr lang="bg-BG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 за в</a:t>
            </a:r>
            <a:r>
              <a:rPr lang="bg-B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ниманието</a:t>
            </a:r>
          </a:p>
        </p:txBody>
      </p:sp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7824D987-1653-4D17-8556-C178AB6BB00C}"/>
              </a:ext>
            </a:extLst>
          </p:cNvPr>
          <p:cNvSpPr txBox="1"/>
          <p:nvPr/>
        </p:nvSpPr>
        <p:spPr>
          <a:xfrm>
            <a:off x="7635835" y="5047014"/>
            <a:ext cx="403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Подготвил: Есин Ахмед</a:t>
            </a:r>
          </a:p>
        </p:txBody>
      </p:sp>
    </p:spTree>
    <p:extLst>
      <p:ext uri="{BB962C8B-B14F-4D97-AF65-F5344CB8AC3E}">
        <p14:creationId xmlns:p14="http://schemas.microsoft.com/office/powerpoint/2010/main" val="4071321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FF99EBDA-AA3B-4040-91D5-FC103EB1ADFC}"/>
              </a:ext>
            </a:extLst>
          </p:cNvPr>
          <p:cNvSpPr/>
          <p:nvPr/>
        </p:nvSpPr>
        <p:spPr>
          <a:xfrm>
            <a:off x="1249016" y="1162878"/>
            <a:ext cx="58773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Според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Пространните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жития светите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родени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Солун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Методий,най-възрастният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седемте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-около 815-816 г., а Константин–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най-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малкият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827 г.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семейството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византийския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сановник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Лъв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помощник-стратег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солунската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 майка им Мария се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предполага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че е славянка</a:t>
            </a:r>
            <a:r>
              <a:rPr lang="ru-RU" b="1" i="1" dirty="0"/>
              <a:t>.</a:t>
            </a:r>
            <a:endParaRPr lang="bg-BG" b="1" i="1" dirty="0"/>
          </a:p>
        </p:txBody>
      </p:sp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2016728B-FEDD-4FB8-8E7F-A18C2FC92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400" y="1162878"/>
            <a:ext cx="3429374" cy="44690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FD15BE23-38A4-4185-B49A-109E8F8B3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80027" y="3396645"/>
            <a:ext cx="4115973" cy="2066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Текстово поле 14">
            <a:extLst>
              <a:ext uri="{FF2B5EF4-FFF2-40B4-BE49-F238E27FC236}">
                <a16:creationId xmlns:a16="http://schemas.microsoft.com/office/drawing/2014/main" id="{E526418A-A904-44F4-A033-2D3F84BFB81A}"/>
              </a:ext>
            </a:extLst>
          </p:cNvPr>
          <p:cNvSpPr txBox="1"/>
          <p:nvPr/>
        </p:nvSpPr>
        <p:spPr>
          <a:xfrm>
            <a:off x="1980027" y="5665305"/>
            <a:ext cx="514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„Св. св. </a:t>
            </a:r>
            <a:r>
              <a:rPr lang="ru-RU" b="1" i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е </a:t>
            </a:r>
            <a:r>
              <a:rPr lang="ru-RU" b="1" i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историческа</a:t>
            </a:r>
            <a:r>
              <a:rPr lang="ru-RU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църква</a:t>
            </a:r>
            <a:r>
              <a:rPr lang="ru-RU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i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македонския</a:t>
            </a:r>
            <a:r>
              <a:rPr lang="ru-RU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град </a:t>
            </a:r>
            <a:r>
              <a:rPr lang="ru-RU" b="1" i="1" dirty="0" err="1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Солун</a:t>
            </a:r>
            <a:r>
              <a:rPr lang="ru-RU" b="1" i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bg-BG" b="1" i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89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9463DBD-0F47-4DEA-BFFF-61E8B0F9A54E}"/>
              </a:ext>
            </a:extLst>
          </p:cNvPr>
          <p:cNvSpPr/>
          <p:nvPr/>
        </p:nvSpPr>
        <p:spPr>
          <a:xfrm>
            <a:off x="3161057" y="185933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Бащата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умира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рано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децата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минават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попечителството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своя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чичо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логотета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Теоктист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Теоктист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съвместно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регент, Варда,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образуването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университета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Магнаурска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школа.</a:t>
            </a:r>
          </a:p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843 година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заминава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негова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покана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Константинопол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започва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учи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престижната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Магнаурска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школа. За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чичото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съдейства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държавен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пост и той е назначен за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управител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недалеч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Солун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67EFBB6F-AD53-46C8-881C-4D566D5DE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39" y="1835584"/>
            <a:ext cx="2228850" cy="2886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48A08D7-ADCE-459F-BD98-5E9AEDF9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380" y="1835583"/>
            <a:ext cx="2318481" cy="2886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евъртане: вертикално 7">
            <a:extLst>
              <a:ext uri="{FF2B5EF4-FFF2-40B4-BE49-F238E27FC236}">
                <a16:creationId xmlns:a16="http://schemas.microsoft.com/office/drawing/2014/main" id="{1748D558-BBBC-4283-9BB2-86DE037BFA78}"/>
              </a:ext>
            </a:extLst>
          </p:cNvPr>
          <p:cNvSpPr/>
          <p:nvPr/>
        </p:nvSpPr>
        <p:spPr>
          <a:xfrm>
            <a:off x="10098156" y="5058594"/>
            <a:ext cx="924339" cy="94421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E6E3509D-3301-4AE0-96B5-E0EF08432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489" y="5030043"/>
            <a:ext cx="938865" cy="96325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D808BFF8-1A43-446C-BD42-3D150F2FC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822" y="5030042"/>
            <a:ext cx="938865" cy="963251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ED49BB1A-4C4E-4E18-A0DE-0975B4563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155" y="5049078"/>
            <a:ext cx="938865" cy="963251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1794C926-43B3-4853-8A28-B7A6F505E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488" y="5049078"/>
            <a:ext cx="938865" cy="963251"/>
          </a:xfrm>
          <a:prstGeom prst="rect">
            <a:avLst/>
          </a:prstGeom>
        </p:spPr>
      </p:pic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DD327F57-BBF4-45EB-8167-FC6BDEF0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821" y="5058594"/>
            <a:ext cx="938865" cy="963251"/>
          </a:xfrm>
          <a:prstGeom prst="rect">
            <a:avLst/>
          </a:prstGeom>
        </p:spPr>
      </p:pic>
      <p:pic>
        <p:nvPicPr>
          <p:cNvPr id="14" name="Картина 13">
            <a:extLst>
              <a:ext uri="{FF2B5EF4-FFF2-40B4-BE49-F238E27FC236}">
                <a16:creationId xmlns:a16="http://schemas.microsoft.com/office/drawing/2014/main" id="{8F79BA07-C6B4-46C8-84C5-8D97EBD0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154" y="5058594"/>
            <a:ext cx="938865" cy="963251"/>
          </a:xfrm>
          <a:prstGeom prst="rect">
            <a:avLst/>
          </a:prstGeom>
        </p:spPr>
      </p:pic>
      <p:pic>
        <p:nvPicPr>
          <p:cNvPr id="15" name="Картина 14">
            <a:extLst>
              <a:ext uri="{FF2B5EF4-FFF2-40B4-BE49-F238E27FC236}">
                <a16:creationId xmlns:a16="http://schemas.microsoft.com/office/drawing/2014/main" id="{63755421-B498-4140-853B-7BFD819B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237" y="703864"/>
            <a:ext cx="938865" cy="963251"/>
          </a:xfrm>
          <a:prstGeom prst="rect">
            <a:avLst/>
          </a:prstGeom>
        </p:spPr>
      </p:pic>
      <p:pic>
        <p:nvPicPr>
          <p:cNvPr id="16" name="Картина 15">
            <a:extLst>
              <a:ext uri="{FF2B5EF4-FFF2-40B4-BE49-F238E27FC236}">
                <a16:creationId xmlns:a16="http://schemas.microsoft.com/office/drawing/2014/main" id="{7ED380F3-76F6-4BB5-9A24-AC06D5D87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488" y="703863"/>
            <a:ext cx="938865" cy="963251"/>
          </a:xfrm>
          <a:prstGeom prst="rect">
            <a:avLst/>
          </a:prstGeom>
        </p:spPr>
      </p:pic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EC447E57-8D8B-47E8-9C04-5BCA43678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280" y="727616"/>
            <a:ext cx="938865" cy="963251"/>
          </a:xfrm>
          <a:prstGeom prst="rect">
            <a:avLst/>
          </a:prstGeom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AFEFCBD8-F97C-4322-8381-1A3DEE3A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801" y="703858"/>
            <a:ext cx="938865" cy="963251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2501D798-7517-4804-A337-DF3C4663B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840" y="703860"/>
            <a:ext cx="938865" cy="963251"/>
          </a:xfrm>
          <a:prstGeom prst="rect">
            <a:avLst/>
          </a:prstGeom>
        </p:spPr>
      </p:pic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74A78E3-3A4A-4D78-94E0-92C6F093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820" y="703859"/>
            <a:ext cx="938865" cy="963251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A193AF77-B569-4288-9260-A891B56FF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77" y="703858"/>
            <a:ext cx="938865" cy="963251"/>
          </a:xfrm>
          <a:prstGeom prst="rect">
            <a:avLst/>
          </a:prstGeom>
        </p:spPr>
      </p:pic>
      <p:sp>
        <p:nvSpPr>
          <p:cNvPr id="24" name="Текстово поле 23">
            <a:extLst>
              <a:ext uri="{FF2B5EF4-FFF2-40B4-BE49-F238E27FC236}">
                <a16:creationId xmlns:a16="http://schemas.microsoft.com/office/drawing/2014/main" id="{E607D53A-45B3-466A-B979-0DAF34D3304B}"/>
              </a:ext>
            </a:extLst>
          </p:cNvPr>
          <p:cNvSpPr txBox="1"/>
          <p:nvPr/>
        </p:nvSpPr>
        <p:spPr>
          <a:xfrm>
            <a:off x="1308276" y="1061903"/>
            <a:ext cx="44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К</a:t>
            </a:r>
          </a:p>
        </p:txBody>
      </p:sp>
      <p:sp>
        <p:nvSpPr>
          <p:cNvPr id="26" name="Текстово поле 25">
            <a:extLst>
              <a:ext uri="{FF2B5EF4-FFF2-40B4-BE49-F238E27FC236}">
                <a16:creationId xmlns:a16="http://schemas.microsoft.com/office/drawing/2014/main" id="{49EC9DCF-DF37-4039-979B-A7F984ACA6A1}"/>
              </a:ext>
            </a:extLst>
          </p:cNvPr>
          <p:cNvSpPr txBox="1"/>
          <p:nvPr/>
        </p:nvSpPr>
        <p:spPr>
          <a:xfrm>
            <a:off x="2743200" y="1023730"/>
            <a:ext cx="50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И</a:t>
            </a:r>
          </a:p>
        </p:txBody>
      </p:sp>
      <p:sp>
        <p:nvSpPr>
          <p:cNvPr id="27" name="Текстово поле 26">
            <a:extLst>
              <a:ext uri="{FF2B5EF4-FFF2-40B4-BE49-F238E27FC236}">
                <a16:creationId xmlns:a16="http://schemas.microsoft.com/office/drawing/2014/main" id="{36A74721-5DD9-4FC4-97A4-40E761C52B96}"/>
              </a:ext>
            </a:extLst>
          </p:cNvPr>
          <p:cNvSpPr txBox="1"/>
          <p:nvPr/>
        </p:nvSpPr>
        <p:spPr>
          <a:xfrm>
            <a:off x="4263887" y="1023730"/>
            <a:ext cx="46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Р</a:t>
            </a:r>
          </a:p>
        </p:txBody>
      </p:sp>
      <p:sp>
        <p:nvSpPr>
          <p:cNvPr id="29" name="Текстово поле 28">
            <a:extLst>
              <a:ext uri="{FF2B5EF4-FFF2-40B4-BE49-F238E27FC236}">
                <a16:creationId xmlns:a16="http://schemas.microsoft.com/office/drawing/2014/main" id="{CADA87F4-A534-48D8-93B7-54E4DE57EB3B}"/>
              </a:ext>
            </a:extLst>
          </p:cNvPr>
          <p:cNvSpPr txBox="1"/>
          <p:nvPr/>
        </p:nvSpPr>
        <p:spPr>
          <a:xfrm>
            <a:off x="5825050" y="1063486"/>
            <a:ext cx="655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И</a:t>
            </a:r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FDB04F90-F816-4B6C-8DA5-6CA1924C6F99}"/>
              </a:ext>
            </a:extLst>
          </p:cNvPr>
          <p:cNvSpPr txBox="1"/>
          <p:nvPr/>
        </p:nvSpPr>
        <p:spPr>
          <a:xfrm>
            <a:off x="7293622" y="1063486"/>
            <a:ext cx="46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Л</a:t>
            </a:r>
          </a:p>
        </p:txBody>
      </p:sp>
      <p:sp>
        <p:nvSpPr>
          <p:cNvPr id="31" name="Текстово поле 30">
            <a:extLst>
              <a:ext uri="{FF2B5EF4-FFF2-40B4-BE49-F238E27FC236}">
                <a16:creationId xmlns:a16="http://schemas.microsoft.com/office/drawing/2014/main" id="{AADA42B6-2453-495C-B72E-7FEC5E439006}"/>
              </a:ext>
            </a:extLst>
          </p:cNvPr>
          <p:cNvSpPr txBox="1"/>
          <p:nvPr/>
        </p:nvSpPr>
        <p:spPr>
          <a:xfrm>
            <a:off x="10560325" y="1063486"/>
            <a:ext cx="28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И</a:t>
            </a:r>
          </a:p>
        </p:txBody>
      </p:sp>
      <p:sp>
        <p:nvSpPr>
          <p:cNvPr id="32" name="Текстово поле 31">
            <a:extLst>
              <a:ext uri="{FF2B5EF4-FFF2-40B4-BE49-F238E27FC236}">
                <a16:creationId xmlns:a16="http://schemas.microsoft.com/office/drawing/2014/main" id="{E51A23E9-E782-40B7-B69A-6A2CB3DC2F2E}"/>
              </a:ext>
            </a:extLst>
          </p:cNvPr>
          <p:cNvSpPr txBox="1"/>
          <p:nvPr/>
        </p:nvSpPr>
        <p:spPr>
          <a:xfrm>
            <a:off x="1234066" y="5426765"/>
            <a:ext cx="37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М</a:t>
            </a:r>
          </a:p>
        </p:txBody>
      </p:sp>
      <p:sp>
        <p:nvSpPr>
          <p:cNvPr id="33" name="Текстово поле 32">
            <a:extLst>
              <a:ext uri="{FF2B5EF4-FFF2-40B4-BE49-F238E27FC236}">
                <a16:creationId xmlns:a16="http://schemas.microsoft.com/office/drawing/2014/main" id="{845256FF-E8C0-4B38-B31E-50AFB8E7E061}"/>
              </a:ext>
            </a:extLst>
          </p:cNvPr>
          <p:cNvSpPr txBox="1"/>
          <p:nvPr/>
        </p:nvSpPr>
        <p:spPr>
          <a:xfrm>
            <a:off x="2743200" y="5426765"/>
            <a:ext cx="50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Е</a:t>
            </a:r>
          </a:p>
        </p:txBody>
      </p:sp>
      <p:sp>
        <p:nvSpPr>
          <p:cNvPr id="34" name="Текстово поле 33">
            <a:extLst>
              <a:ext uri="{FF2B5EF4-FFF2-40B4-BE49-F238E27FC236}">
                <a16:creationId xmlns:a16="http://schemas.microsoft.com/office/drawing/2014/main" id="{C1E0B24D-272B-45FF-B27C-28ECA96433D0}"/>
              </a:ext>
            </a:extLst>
          </p:cNvPr>
          <p:cNvSpPr txBox="1"/>
          <p:nvPr/>
        </p:nvSpPr>
        <p:spPr>
          <a:xfrm>
            <a:off x="4324816" y="5425182"/>
            <a:ext cx="288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Т</a:t>
            </a:r>
          </a:p>
        </p:txBody>
      </p:sp>
      <p:sp>
        <p:nvSpPr>
          <p:cNvPr id="35" name="Текстово поле 34">
            <a:extLst>
              <a:ext uri="{FF2B5EF4-FFF2-40B4-BE49-F238E27FC236}">
                <a16:creationId xmlns:a16="http://schemas.microsoft.com/office/drawing/2014/main" id="{C48B027C-D194-4D53-91D7-8B5532C8B604}"/>
              </a:ext>
            </a:extLst>
          </p:cNvPr>
          <p:cNvSpPr txBox="1"/>
          <p:nvPr/>
        </p:nvSpPr>
        <p:spPr>
          <a:xfrm>
            <a:off x="5825050" y="5426765"/>
            <a:ext cx="357089" cy="36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О</a:t>
            </a:r>
          </a:p>
        </p:txBody>
      </p:sp>
      <p:sp>
        <p:nvSpPr>
          <p:cNvPr id="36" name="Текстово поле 35">
            <a:extLst>
              <a:ext uri="{FF2B5EF4-FFF2-40B4-BE49-F238E27FC236}">
                <a16:creationId xmlns:a16="http://schemas.microsoft.com/office/drawing/2014/main" id="{E0E3E944-EAB7-4A7A-820A-E149B60D3E6D}"/>
              </a:ext>
            </a:extLst>
          </p:cNvPr>
          <p:cNvSpPr txBox="1"/>
          <p:nvPr/>
        </p:nvSpPr>
        <p:spPr>
          <a:xfrm>
            <a:off x="7293622" y="5426765"/>
            <a:ext cx="46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Д</a:t>
            </a:r>
          </a:p>
        </p:txBody>
      </p:sp>
      <p:sp>
        <p:nvSpPr>
          <p:cNvPr id="37" name="Текстово поле 36">
            <a:extLst>
              <a:ext uri="{FF2B5EF4-FFF2-40B4-BE49-F238E27FC236}">
                <a16:creationId xmlns:a16="http://schemas.microsoft.com/office/drawing/2014/main" id="{F7793F6F-CB55-4D15-AA3B-F075F60FEC61}"/>
              </a:ext>
            </a:extLst>
          </p:cNvPr>
          <p:cNvSpPr txBox="1"/>
          <p:nvPr/>
        </p:nvSpPr>
        <p:spPr>
          <a:xfrm>
            <a:off x="8915400" y="5426765"/>
            <a:ext cx="60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И</a:t>
            </a:r>
          </a:p>
        </p:txBody>
      </p:sp>
      <p:sp>
        <p:nvSpPr>
          <p:cNvPr id="38" name="Текстово поле 37">
            <a:extLst>
              <a:ext uri="{FF2B5EF4-FFF2-40B4-BE49-F238E27FC236}">
                <a16:creationId xmlns:a16="http://schemas.microsoft.com/office/drawing/2014/main" id="{C144FF31-0EAB-404B-AA5B-F01F3A136220}"/>
              </a:ext>
            </a:extLst>
          </p:cNvPr>
          <p:cNvSpPr txBox="1"/>
          <p:nvPr/>
        </p:nvSpPr>
        <p:spPr>
          <a:xfrm>
            <a:off x="10346635" y="5496339"/>
            <a:ext cx="49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Й</a:t>
            </a:r>
          </a:p>
        </p:txBody>
      </p:sp>
    </p:spTree>
    <p:extLst>
      <p:ext uri="{BB962C8B-B14F-4D97-AF65-F5344CB8AC3E}">
        <p14:creationId xmlns:p14="http://schemas.microsoft.com/office/powerpoint/2010/main" val="89816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BED4115-8776-42BD-A7E0-B03689A911C2}"/>
              </a:ext>
            </a:extLst>
          </p:cNvPr>
          <p:cNvSpPr/>
          <p:nvPr/>
        </p:nvSpPr>
        <p:spPr>
          <a:xfrm>
            <a:off x="933448" y="93661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края на 855 г.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856 г.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бил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изпратен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управниците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Византийската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империя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със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сарацините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Багдадския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халифат.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авоъгълник 2">
            <a:extLst>
              <a:ext uri="{FF2B5EF4-FFF2-40B4-BE49-F238E27FC236}">
                <a16:creationId xmlns:a16="http://schemas.microsoft.com/office/drawing/2014/main" id="{C9335414-6EA4-4FC7-BA7D-00D3A0FB38E6}"/>
              </a:ext>
            </a:extLst>
          </p:cNvPr>
          <p:cNvSpPr/>
          <p:nvPr/>
        </p:nvSpPr>
        <p:spPr>
          <a:xfrm>
            <a:off x="933448" y="17862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860 г. – Втора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хазарите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тази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взема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участие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43B5856A-E695-4F2F-A042-77D14E08A7B3}"/>
              </a:ext>
            </a:extLst>
          </p:cNvPr>
          <p:cNvSpPr/>
          <p:nvPr/>
        </p:nvSpPr>
        <p:spPr>
          <a:xfrm>
            <a:off x="863839" y="24062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863 – 867 г. –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във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Великоморавия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Ростислав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246C0F53-3CFC-4B90-9521-C2DC8A22B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0" y="998234"/>
            <a:ext cx="3157622" cy="2371725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613A7CF-32CD-4128-8B0F-69E3EEA8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150" y="4083353"/>
            <a:ext cx="3512251" cy="223906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63224A9A-1F19-40A3-938B-0805969D8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475" y="3842355"/>
            <a:ext cx="3662447" cy="2183615"/>
          </a:xfrm>
          <a:prstGeom prst="rect">
            <a:avLst/>
          </a:prstGeom>
        </p:spPr>
      </p:pic>
      <p:sp>
        <p:nvSpPr>
          <p:cNvPr id="16" name="Звезда: 8 лъча 15">
            <a:extLst>
              <a:ext uri="{FF2B5EF4-FFF2-40B4-BE49-F238E27FC236}">
                <a16:creationId xmlns:a16="http://schemas.microsoft.com/office/drawing/2014/main" id="{3E01666A-AEDB-482D-9F6F-C2CBCBDBC35C}"/>
              </a:ext>
            </a:extLst>
          </p:cNvPr>
          <p:cNvSpPr/>
          <p:nvPr/>
        </p:nvSpPr>
        <p:spPr>
          <a:xfrm>
            <a:off x="1000126" y="4581524"/>
            <a:ext cx="800760" cy="904863"/>
          </a:xfrm>
          <a:prstGeom prst="star8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E24B375E-1CAB-4222-9630-841A125682CD}"/>
              </a:ext>
            </a:extLst>
          </p:cNvPr>
          <p:cNvSpPr txBox="1"/>
          <p:nvPr/>
        </p:nvSpPr>
        <p:spPr>
          <a:xfrm>
            <a:off x="1157863" y="4833551"/>
            <a:ext cx="6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855</a:t>
            </a:r>
          </a:p>
        </p:txBody>
      </p:sp>
      <p:sp>
        <p:nvSpPr>
          <p:cNvPr id="18" name="Звезда: 8 лъча 17">
            <a:extLst>
              <a:ext uri="{FF2B5EF4-FFF2-40B4-BE49-F238E27FC236}">
                <a16:creationId xmlns:a16="http://schemas.microsoft.com/office/drawing/2014/main" id="{225AD567-1766-44BD-93FD-EF504DD93CAE}"/>
              </a:ext>
            </a:extLst>
          </p:cNvPr>
          <p:cNvSpPr/>
          <p:nvPr/>
        </p:nvSpPr>
        <p:spPr>
          <a:xfrm>
            <a:off x="6177290" y="4499922"/>
            <a:ext cx="867436" cy="923925"/>
          </a:xfrm>
          <a:prstGeom prst="star8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Текстово поле 18">
            <a:extLst>
              <a:ext uri="{FF2B5EF4-FFF2-40B4-BE49-F238E27FC236}">
                <a16:creationId xmlns:a16="http://schemas.microsoft.com/office/drawing/2014/main" id="{E41B9EA7-849D-436C-B40F-16F64EE5D40C}"/>
              </a:ext>
            </a:extLst>
          </p:cNvPr>
          <p:cNvSpPr txBox="1"/>
          <p:nvPr/>
        </p:nvSpPr>
        <p:spPr>
          <a:xfrm>
            <a:off x="6362699" y="4733925"/>
            <a:ext cx="54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860</a:t>
            </a:r>
          </a:p>
        </p:txBody>
      </p:sp>
      <p:sp>
        <p:nvSpPr>
          <p:cNvPr id="20" name="Звезда: 8 лъча 19">
            <a:extLst>
              <a:ext uri="{FF2B5EF4-FFF2-40B4-BE49-F238E27FC236}">
                <a16:creationId xmlns:a16="http://schemas.microsoft.com/office/drawing/2014/main" id="{76F01A7F-CBCB-4D6A-AC10-FFA18BCE1B8B}"/>
              </a:ext>
            </a:extLst>
          </p:cNvPr>
          <p:cNvSpPr/>
          <p:nvPr/>
        </p:nvSpPr>
        <p:spPr>
          <a:xfrm>
            <a:off x="6638926" y="2424923"/>
            <a:ext cx="912936" cy="945036"/>
          </a:xfrm>
          <a:prstGeom prst="star8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Текстово поле 20">
            <a:extLst>
              <a:ext uri="{FF2B5EF4-FFF2-40B4-BE49-F238E27FC236}">
                <a16:creationId xmlns:a16="http://schemas.microsoft.com/office/drawing/2014/main" id="{719B2928-5342-4A7C-89D9-81C7313C73AE}"/>
              </a:ext>
            </a:extLst>
          </p:cNvPr>
          <p:cNvSpPr txBox="1"/>
          <p:nvPr/>
        </p:nvSpPr>
        <p:spPr>
          <a:xfrm>
            <a:off x="6839017" y="257034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863</a:t>
            </a:r>
          </a:p>
        </p:txBody>
      </p:sp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E505923E-28B7-4146-AA79-D9A302AA01EC}"/>
              </a:ext>
            </a:extLst>
          </p:cNvPr>
          <p:cNvSpPr txBox="1"/>
          <p:nvPr/>
        </p:nvSpPr>
        <p:spPr>
          <a:xfrm>
            <a:off x="6839472" y="2838503"/>
            <a:ext cx="53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867</a:t>
            </a:r>
          </a:p>
        </p:txBody>
      </p:sp>
      <p:sp>
        <p:nvSpPr>
          <p:cNvPr id="23" name="Правоъгълник: с два заоблени срещуположни ъгъла 22">
            <a:extLst>
              <a:ext uri="{FF2B5EF4-FFF2-40B4-BE49-F238E27FC236}">
                <a16:creationId xmlns:a16="http://schemas.microsoft.com/office/drawing/2014/main" id="{0670ED47-EA1C-4B80-BA7B-80D06BA7FBB1}"/>
              </a:ext>
            </a:extLst>
          </p:cNvPr>
          <p:cNvSpPr/>
          <p:nvPr/>
        </p:nvSpPr>
        <p:spPr>
          <a:xfrm>
            <a:off x="2378768" y="3973815"/>
            <a:ext cx="3705817" cy="2458135"/>
          </a:xfrm>
          <a:prstGeom prst="round2Diag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4" name="Картина 23">
            <a:extLst>
              <a:ext uri="{FF2B5EF4-FFF2-40B4-BE49-F238E27FC236}">
                <a16:creationId xmlns:a16="http://schemas.microsoft.com/office/drawing/2014/main" id="{643CFD59-3309-457D-8208-6E03731CB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13" y="3733433"/>
            <a:ext cx="3909435" cy="2456901"/>
          </a:xfrm>
          <a:prstGeom prst="rect">
            <a:avLst/>
          </a:prstGeom>
        </p:spPr>
      </p:pic>
      <p:pic>
        <p:nvPicPr>
          <p:cNvPr id="25" name="Картина 24">
            <a:extLst>
              <a:ext uri="{FF2B5EF4-FFF2-40B4-BE49-F238E27FC236}">
                <a16:creationId xmlns:a16="http://schemas.microsoft.com/office/drawing/2014/main" id="{00280CCC-1433-4C24-B437-FB546BCA2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911" y="913058"/>
            <a:ext cx="3463883" cy="2456901"/>
          </a:xfrm>
          <a:prstGeom prst="rect">
            <a:avLst/>
          </a:prstGeom>
        </p:spPr>
      </p:pic>
      <p:sp>
        <p:nvSpPr>
          <p:cNvPr id="26" name="Правоъгълник 25">
            <a:extLst>
              <a:ext uri="{FF2B5EF4-FFF2-40B4-BE49-F238E27FC236}">
                <a16:creationId xmlns:a16="http://schemas.microsoft.com/office/drawing/2014/main" id="{F9B58B87-5B88-4A0D-BCDF-4C906100500C}"/>
              </a:ext>
            </a:extLst>
          </p:cNvPr>
          <p:cNvSpPr/>
          <p:nvPr/>
        </p:nvSpPr>
        <p:spPr>
          <a:xfrm>
            <a:off x="849480" y="3069681"/>
            <a:ext cx="6165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873 г. –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Ръкополагане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папа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Йоан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VIII за архиепископ на Велика Моравия.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Борби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срещу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интригите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немското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монашество и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римското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духовенство.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Звезда: 8 лъча 26">
            <a:extLst>
              <a:ext uri="{FF2B5EF4-FFF2-40B4-BE49-F238E27FC236}">
                <a16:creationId xmlns:a16="http://schemas.microsoft.com/office/drawing/2014/main" id="{9A138125-4144-446E-B13C-DFF09B5C1510}"/>
              </a:ext>
            </a:extLst>
          </p:cNvPr>
          <p:cNvSpPr/>
          <p:nvPr/>
        </p:nvSpPr>
        <p:spPr>
          <a:xfrm>
            <a:off x="6839017" y="1238250"/>
            <a:ext cx="712846" cy="901813"/>
          </a:xfrm>
          <a:prstGeom prst="star8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8" name="Текстово поле 27">
            <a:extLst>
              <a:ext uri="{FF2B5EF4-FFF2-40B4-BE49-F238E27FC236}">
                <a16:creationId xmlns:a16="http://schemas.microsoft.com/office/drawing/2014/main" id="{8E224E26-56B2-44F2-9928-E5BC9D8DB1A6}"/>
              </a:ext>
            </a:extLst>
          </p:cNvPr>
          <p:cNvSpPr txBox="1"/>
          <p:nvPr/>
        </p:nvSpPr>
        <p:spPr>
          <a:xfrm>
            <a:off x="6959839" y="1497206"/>
            <a:ext cx="50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873</a:t>
            </a:r>
          </a:p>
        </p:txBody>
      </p:sp>
    </p:spTree>
    <p:extLst>
      <p:ext uri="{BB962C8B-B14F-4D97-AF65-F5344CB8AC3E}">
        <p14:creationId xmlns:p14="http://schemas.microsoft.com/office/powerpoint/2010/main" val="30392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 animBg="1"/>
      <p:bldP spid="18" grpId="0" animBg="1"/>
      <p:bldP spid="20" grpId="0" animBg="1"/>
      <p:bldP spid="26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4199D85C-55D4-4CD3-A760-90034D703CA9}"/>
              </a:ext>
            </a:extLst>
          </p:cNvPr>
          <p:cNvSpPr/>
          <p:nvPr/>
        </p:nvSpPr>
        <p:spPr>
          <a:xfrm>
            <a:off x="2076450" y="1137761"/>
            <a:ext cx="80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Към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855 г.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манастира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Полихрон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двамата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сътворяват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славянската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азбука – глаголица,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създават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книжовна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славянска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лексика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започват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превода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свещените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книги.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книжовен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език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лежи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солунското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българско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наречие,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отлично.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F458C256-7429-43C0-A3D1-DB9269486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672" y="2529364"/>
            <a:ext cx="3190875" cy="3190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C8D188D-ABDB-4B89-9A33-ED109A87F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280" y="2397022"/>
            <a:ext cx="2478594" cy="3455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598171B-593E-4FB8-8AA9-4B5738EC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60" y="2397022"/>
            <a:ext cx="2460979" cy="3455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358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DF58E760-AD5F-4488-986C-9B3F42B146E6}"/>
              </a:ext>
            </a:extLst>
          </p:cNvPr>
          <p:cNvSpPr/>
          <p:nvPr/>
        </p:nvSpPr>
        <p:spPr>
          <a:xfrm>
            <a:off x="1076325" y="164464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ръкоположен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архиепископ и назначен за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папски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легат за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Дунав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Панония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настройва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немското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духовенство враждебно.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църковен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Регенсбург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осъждат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заточение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манастира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Елванген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в Швабия. След две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половина 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освободен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застъпничество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есента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873 г.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отново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архиепископ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Великоморавия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живота си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завършва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превода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Библията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сътворява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проповеди,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молитви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песнопения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славянски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език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продължава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неравностойната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борба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немското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духовенство.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8DDDC405-D055-4B77-995C-AC8BD61CC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939" y="2055019"/>
            <a:ext cx="4012736" cy="2747962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7D96BD5-E507-4424-9551-9D5E3256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1541471"/>
            <a:ext cx="4038600" cy="37750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6" name="Право съединение 5">
            <a:extLst>
              <a:ext uri="{FF2B5EF4-FFF2-40B4-BE49-F238E27FC236}">
                <a16:creationId xmlns:a16="http://schemas.microsoft.com/office/drawing/2014/main" id="{8E635986-2CE7-4170-A26A-B1B3312591B0}"/>
              </a:ext>
            </a:extLst>
          </p:cNvPr>
          <p:cNvCxnSpPr/>
          <p:nvPr/>
        </p:nvCxnSpPr>
        <p:spPr>
          <a:xfrm>
            <a:off x="7172325" y="1190625"/>
            <a:ext cx="39433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аво съединение 7">
            <a:extLst>
              <a:ext uri="{FF2B5EF4-FFF2-40B4-BE49-F238E27FC236}">
                <a16:creationId xmlns:a16="http://schemas.microsoft.com/office/drawing/2014/main" id="{B341D07C-6FCB-491D-A365-E4E866FFE0CC}"/>
              </a:ext>
            </a:extLst>
          </p:cNvPr>
          <p:cNvCxnSpPr>
            <a:cxnSpLocks/>
          </p:cNvCxnSpPr>
          <p:nvPr/>
        </p:nvCxnSpPr>
        <p:spPr>
          <a:xfrm>
            <a:off x="7172325" y="5762625"/>
            <a:ext cx="4038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3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E0E9EAB-09BE-4C03-A8E9-D6714B8D6D0D}"/>
              </a:ext>
            </a:extLst>
          </p:cNvPr>
          <p:cNvSpPr/>
          <p:nvPr/>
        </p:nvSpPr>
        <p:spPr>
          <a:xfrm>
            <a:off x="1019175" y="751344"/>
            <a:ext cx="533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Седмочисленици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събирателно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название за 7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светци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почитани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Българската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православна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църкви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създатели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разпространители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глаголицата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кирилицата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братята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създали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глаголицата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идват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България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Климент, Наум, Горазд, Сава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Ангеларий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Църквата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традиционно не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към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тях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Константин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Преславски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канонизиран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въпреки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 е считан за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пряк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ученик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Руската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православна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църква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чества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братята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отделно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учениците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 се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признават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равноапостоли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Българската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православна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църква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 определила 27 юли –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Деня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успението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св. Климент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Охридски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 за Ден на светите </a:t>
            </a:r>
            <a:r>
              <a:rPr lang="ru-RU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Седмочисленици</a:t>
            </a:r>
            <a:r>
              <a:rPr lang="ru-RU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bg-BG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EDAA61ED-EDB0-4A54-8B22-CD86C065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49" y="1127754"/>
            <a:ext cx="3090863" cy="2027606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624AA9E-1749-48A0-BAC9-89FD15C35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49" y="3533774"/>
            <a:ext cx="3090863" cy="1997173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7378E920-48EB-4772-9526-88D17FE44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342" y="1127754"/>
            <a:ext cx="3419476" cy="4524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149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692E390F-8D24-4F1D-966C-E5990DFFCFB1}"/>
              </a:ext>
            </a:extLst>
          </p:cNvPr>
          <p:cNvSpPr/>
          <p:nvPr/>
        </p:nvSpPr>
        <p:spPr>
          <a:xfrm>
            <a:off x="5210175" y="264467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Рим Константин Философ </a:t>
            </a:r>
            <a:r>
              <a:rPr lang="ru-RU" dirty="0" err="1"/>
              <a:t>тежко</a:t>
            </a:r>
            <a:r>
              <a:rPr lang="ru-RU" dirty="0"/>
              <a:t> </a:t>
            </a:r>
            <a:r>
              <a:rPr lang="ru-RU" dirty="0" err="1"/>
              <a:t>заболял</a:t>
            </a:r>
            <a:r>
              <a:rPr lang="ru-RU" dirty="0"/>
              <a:t>; бил </a:t>
            </a:r>
            <a:r>
              <a:rPr lang="ru-RU" dirty="0" err="1"/>
              <a:t>постриган</a:t>
            </a:r>
            <a:r>
              <a:rPr lang="ru-RU" dirty="0"/>
              <a:t> в монашество с </a:t>
            </a:r>
            <a:r>
              <a:rPr lang="ru-RU" dirty="0" err="1"/>
              <a:t>името</a:t>
            </a:r>
            <a:r>
              <a:rPr lang="ru-RU" dirty="0"/>
              <a:t> </a:t>
            </a:r>
            <a:r>
              <a:rPr lang="ru-RU" dirty="0" err="1"/>
              <a:t>Кирил</a:t>
            </a:r>
            <a:r>
              <a:rPr lang="ru-RU" dirty="0"/>
              <a:t> и </a:t>
            </a:r>
            <a:r>
              <a:rPr lang="ru-RU" dirty="0" err="1"/>
              <a:t>подир</a:t>
            </a:r>
            <a:r>
              <a:rPr lang="ru-RU" dirty="0"/>
              <a:t> 50 дни починал на 14 </a:t>
            </a:r>
            <a:r>
              <a:rPr lang="ru-RU" dirty="0" err="1"/>
              <a:t>февруари</a:t>
            </a:r>
            <a:r>
              <a:rPr lang="ru-RU" dirty="0"/>
              <a:t> 869 година. Сам папа Адриан </a:t>
            </a:r>
            <a:r>
              <a:rPr lang="ru-RU" dirty="0" err="1"/>
              <a:t>извършил</a:t>
            </a:r>
            <a:r>
              <a:rPr lang="ru-RU" dirty="0"/>
              <a:t> </a:t>
            </a:r>
            <a:r>
              <a:rPr lang="ru-RU" dirty="0" err="1"/>
              <a:t>погребението</a:t>
            </a:r>
            <a:r>
              <a:rPr lang="ru-RU" dirty="0"/>
              <a:t> </a:t>
            </a:r>
            <a:r>
              <a:rPr lang="ru-RU" dirty="0" err="1"/>
              <a:t>му</a:t>
            </a:r>
            <a:r>
              <a:rPr lang="ru-RU" dirty="0"/>
              <a:t> в </a:t>
            </a:r>
            <a:r>
              <a:rPr lang="ru-RU" dirty="0" err="1"/>
              <a:t>църквата</a:t>
            </a:r>
            <a:r>
              <a:rPr lang="ru-RU" dirty="0"/>
              <a:t> "Св. Климент </a:t>
            </a:r>
            <a:r>
              <a:rPr lang="ru-RU" dirty="0" err="1"/>
              <a:t>Римски</a:t>
            </a:r>
            <a:r>
              <a:rPr lang="ru-RU" dirty="0"/>
              <a:t>".</a:t>
            </a:r>
          </a:p>
          <a:p>
            <a:endParaRPr lang="ru-RU" dirty="0"/>
          </a:p>
          <a:p>
            <a:endParaRPr lang="bg-BG" dirty="0"/>
          </a:p>
        </p:txBody>
      </p:sp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39209AC0-F58B-4059-AD11-F751A563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1358195"/>
            <a:ext cx="3128963" cy="4141609"/>
          </a:xfrm>
          <a:prstGeom prst="rect">
            <a:avLst/>
          </a:prstGeom>
        </p:spPr>
      </p:pic>
      <p:sp>
        <p:nvSpPr>
          <p:cNvPr id="4" name="Правоъгълник: с прегънат ъгъл 3">
            <a:extLst>
              <a:ext uri="{FF2B5EF4-FFF2-40B4-BE49-F238E27FC236}">
                <a16:creationId xmlns:a16="http://schemas.microsoft.com/office/drawing/2014/main" id="{78C0A1B4-7047-4ED8-A27D-593E42462492}"/>
              </a:ext>
            </a:extLst>
          </p:cNvPr>
          <p:cNvSpPr/>
          <p:nvPr/>
        </p:nvSpPr>
        <p:spPr>
          <a:xfrm>
            <a:off x="5210175" y="2495550"/>
            <a:ext cx="6096000" cy="1600200"/>
          </a:xfrm>
          <a:prstGeom prst="foldedCorne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6" name="Право съединение 5">
            <a:extLst>
              <a:ext uri="{FF2B5EF4-FFF2-40B4-BE49-F238E27FC236}">
                <a16:creationId xmlns:a16="http://schemas.microsoft.com/office/drawing/2014/main" id="{FE64DE4C-9803-4B3F-8E8B-152C97A0C17D}"/>
              </a:ext>
            </a:extLst>
          </p:cNvPr>
          <p:cNvCxnSpPr/>
          <p:nvPr/>
        </p:nvCxnSpPr>
        <p:spPr>
          <a:xfrm>
            <a:off x="5286375" y="4791075"/>
            <a:ext cx="594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аво съединение 7">
            <a:extLst>
              <a:ext uri="{FF2B5EF4-FFF2-40B4-BE49-F238E27FC236}">
                <a16:creationId xmlns:a16="http://schemas.microsoft.com/office/drawing/2014/main" id="{191BAB11-CD07-4BD9-B5FE-F590D7B94B24}"/>
              </a:ext>
            </a:extLst>
          </p:cNvPr>
          <p:cNvCxnSpPr/>
          <p:nvPr/>
        </p:nvCxnSpPr>
        <p:spPr>
          <a:xfrm>
            <a:off x="5286375" y="5286375"/>
            <a:ext cx="594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аво съединение 9">
            <a:extLst>
              <a:ext uri="{FF2B5EF4-FFF2-40B4-BE49-F238E27FC236}">
                <a16:creationId xmlns:a16="http://schemas.microsoft.com/office/drawing/2014/main" id="{AFA42F5E-F934-4A0E-B87A-41BB3FF21DB8}"/>
              </a:ext>
            </a:extLst>
          </p:cNvPr>
          <p:cNvCxnSpPr>
            <a:cxnSpLocks/>
          </p:cNvCxnSpPr>
          <p:nvPr/>
        </p:nvCxnSpPr>
        <p:spPr>
          <a:xfrm flipV="1">
            <a:off x="5210175" y="1757303"/>
            <a:ext cx="6096000" cy="429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аво съединение 12">
            <a:extLst>
              <a:ext uri="{FF2B5EF4-FFF2-40B4-BE49-F238E27FC236}">
                <a16:creationId xmlns:a16="http://schemas.microsoft.com/office/drawing/2014/main" id="{F2E4E5F7-0D04-4383-B309-B1DFB5EC144F}"/>
              </a:ext>
            </a:extLst>
          </p:cNvPr>
          <p:cNvCxnSpPr>
            <a:cxnSpLocks/>
          </p:cNvCxnSpPr>
          <p:nvPr/>
        </p:nvCxnSpPr>
        <p:spPr>
          <a:xfrm flipV="1">
            <a:off x="5286375" y="1293509"/>
            <a:ext cx="6019800" cy="330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77329A1A-3C4E-45EB-A2EA-93985B062D4C}"/>
              </a:ext>
            </a:extLst>
          </p:cNvPr>
          <p:cNvSpPr txBox="1"/>
          <p:nvPr/>
        </p:nvSpPr>
        <p:spPr>
          <a:xfrm>
            <a:off x="6693693" y="1310014"/>
            <a:ext cx="312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Константин Кирил</a:t>
            </a:r>
          </a:p>
        </p:txBody>
      </p:sp>
      <p:sp>
        <p:nvSpPr>
          <p:cNvPr id="23" name="Текстово поле 22">
            <a:extLst>
              <a:ext uri="{FF2B5EF4-FFF2-40B4-BE49-F238E27FC236}">
                <a16:creationId xmlns:a16="http://schemas.microsoft.com/office/drawing/2014/main" id="{80AA99A6-038F-436C-9F97-7554D5BC3064}"/>
              </a:ext>
            </a:extLst>
          </p:cNvPr>
          <p:cNvSpPr txBox="1"/>
          <p:nvPr/>
        </p:nvSpPr>
        <p:spPr>
          <a:xfrm>
            <a:off x="7505702" y="4791075"/>
            <a:ext cx="1676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Философ</a:t>
            </a:r>
          </a:p>
        </p:txBody>
      </p:sp>
      <p:pic>
        <p:nvPicPr>
          <p:cNvPr id="29" name="Картина 28">
            <a:extLst>
              <a:ext uri="{FF2B5EF4-FFF2-40B4-BE49-F238E27FC236}">
                <a16:creationId xmlns:a16="http://schemas.microsoft.com/office/drawing/2014/main" id="{3A0D8B83-A7E1-4552-98AC-FD9AE35FA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18" y="1083439"/>
            <a:ext cx="3657600" cy="4876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910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>
            <a:extLst>
              <a:ext uri="{FF2B5EF4-FFF2-40B4-BE49-F238E27FC236}">
                <a16:creationId xmlns:a16="http://schemas.microsoft.com/office/drawing/2014/main" id="{B9F7C3BC-7061-47C3-BFF4-2254355D37D3}"/>
              </a:ext>
            </a:extLst>
          </p:cNvPr>
          <p:cNvSpPr/>
          <p:nvPr/>
        </p:nvSpPr>
        <p:spPr>
          <a:xfrm>
            <a:off x="1290637" y="943660"/>
            <a:ext cx="10139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Всяка година на 11 (24) май в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България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почита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най-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светлият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празник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братята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Методий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bg-BG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639217AB-D6CC-47CF-A977-2FD587C300A5}"/>
              </a:ext>
            </a:extLst>
          </p:cNvPr>
          <p:cNvSpPr txBox="1"/>
          <p:nvPr/>
        </p:nvSpPr>
        <p:spPr>
          <a:xfrm>
            <a:off x="2081211" y="2115338"/>
            <a:ext cx="821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Чества се и в нашето прекрасно училище, носещо имената на светите братя.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566FCF24-A42C-48F3-AA48-280A981B0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610060"/>
            <a:ext cx="8829675" cy="3337617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3135E055-C8D8-412C-85B5-A559371A5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26" y="2484670"/>
            <a:ext cx="3971925" cy="3726418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CD88F1DC-A87A-4416-B9E6-969F81430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987" y="2484670"/>
            <a:ext cx="3546858" cy="3726418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252FABD7-A71D-4968-B569-7B54BF8EE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012" y="2484670"/>
            <a:ext cx="2847975" cy="3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рганични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231</TotalTime>
  <Words>603</Words>
  <Application>Microsoft Office PowerPoint</Application>
  <PresentationFormat>Широк екран</PresentationFormat>
  <Paragraphs>45</Paragraphs>
  <Slides>10</Slides>
  <Notes>0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3" baseType="lpstr">
      <vt:lpstr>Arial</vt:lpstr>
      <vt:lpstr>Garamond</vt:lpstr>
      <vt:lpstr>Органични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май</dc:title>
  <dc:creator>PC</dc:creator>
  <cp:lastModifiedBy>PC</cp:lastModifiedBy>
  <cp:revision>23</cp:revision>
  <dcterms:created xsi:type="dcterms:W3CDTF">2020-05-08T17:38:39Z</dcterms:created>
  <dcterms:modified xsi:type="dcterms:W3CDTF">2020-05-09T08:54:00Z</dcterms:modified>
</cp:coreProperties>
</file>