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sldIdLst>
    <p:sldId id="256" r:id="rId5"/>
    <p:sldId id="261" r:id="rId6"/>
    <p:sldId id="257" r:id="rId7"/>
    <p:sldId id="260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2862B-4DEE-4C6B-BE37-5979C372774E}" v="139" dt="2020-03-29T10:28:11.793"/>
    <p1510:client id="{FFFFDF10-7FBA-1E66-5731-8E4558354481}" v="492" dt="2020-03-29T12:47:1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2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9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2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4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4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0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8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0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1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9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5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Светите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братя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Кирил</a:t>
            </a:r>
            <a:r>
              <a:rPr lang="en-US" dirty="0">
                <a:cs typeface="Calibri Light"/>
              </a:rPr>
              <a:t> и </a:t>
            </a:r>
            <a:r>
              <a:rPr lang="en-US" dirty="0" err="1">
                <a:cs typeface="Calibri Light"/>
              </a:rPr>
              <a:t>Методий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err="1"/>
              <a:t>Интересни</a:t>
            </a:r>
            <a:r>
              <a:rPr lang="en-US" sz="4800" dirty="0"/>
              <a:t> </a:t>
            </a:r>
            <a:r>
              <a:rPr lang="en-US" sz="4800" dirty="0" err="1"/>
              <a:t>факти</a:t>
            </a:r>
          </a:p>
        </p:txBody>
      </p:sp>
      <p:pic>
        <p:nvPicPr>
          <p:cNvPr id="4" name="Кирил и Методи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3847" y="2684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xmlns="" id="{91455C2B-89E8-4032-A70F-AC048FC35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5B8B0-09AB-4242-90DA-2B6DC446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 err="1">
                <a:solidFill>
                  <a:srgbClr val="FFFFFF"/>
                </a:solidFill>
              </a:rPr>
              <a:t>Кирил</a:t>
            </a:r>
            <a:r>
              <a:rPr lang="en-US" sz="4800" b="1" u="sng" dirty="0">
                <a:solidFill>
                  <a:srgbClr val="FFFFFF"/>
                </a:solidFill>
              </a:rPr>
              <a:t> и </a:t>
            </a:r>
            <a:r>
              <a:rPr lang="en-US" sz="4800" b="1" u="sng" dirty="0" err="1">
                <a:solidFill>
                  <a:srgbClr val="FFFFFF"/>
                </a:solidFill>
              </a:rPr>
              <a:t>Методий</a:t>
            </a:r>
            <a:endParaRPr lang="en-US" sz="4800" b="1" u="sng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ADC734-6703-4E8A-AA22-21EAFA8E1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Израснали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са</a:t>
            </a:r>
            <a:r>
              <a:rPr lang="en-US" sz="3600" dirty="0">
                <a:solidFill>
                  <a:srgbClr val="FFFFFF"/>
                </a:solidFill>
              </a:rPr>
              <a:t> в </a:t>
            </a:r>
            <a:r>
              <a:rPr lang="en-US" sz="3600" dirty="0" err="1">
                <a:solidFill>
                  <a:srgbClr val="FFFFFF"/>
                </a:solidFill>
              </a:rPr>
              <a:t>семейството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на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византийския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военачалник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Леон</a:t>
            </a:r>
            <a:r>
              <a:rPr lang="en-US" sz="3600" dirty="0">
                <a:solidFill>
                  <a:srgbClr val="FFFFFF"/>
                </a:solidFill>
              </a:rPr>
              <a:t> и </a:t>
            </a:r>
            <a:r>
              <a:rPr lang="en-US" sz="3600" dirty="0" err="1">
                <a:solidFill>
                  <a:srgbClr val="FFFFFF"/>
                </a:solidFill>
              </a:rPr>
              <a:t>съпругата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му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Мария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 err="1">
                <a:solidFill>
                  <a:srgbClr val="FFFFFF"/>
                </a:solidFill>
              </a:rPr>
              <a:t>Методий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се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появява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на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бял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свят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през</a:t>
            </a:r>
            <a:r>
              <a:rPr lang="en-US" sz="3600" dirty="0">
                <a:solidFill>
                  <a:srgbClr val="FFFFFF"/>
                </a:solidFill>
              </a:rPr>
              <a:t> 815 </a:t>
            </a:r>
            <a:r>
              <a:rPr lang="en-US" sz="3600" dirty="0" err="1">
                <a:solidFill>
                  <a:srgbClr val="FFFFFF"/>
                </a:solidFill>
              </a:rPr>
              <a:t>година</a:t>
            </a:r>
            <a:r>
              <a:rPr lang="en-US" sz="3600" dirty="0">
                <a:solidFill>
                  <a:srgbClr val="FFFFFF"/>
                </a:solidFill>
              </a:rPr>
              <a:t> и е </a:t>
            </a:r>
            <a:r>
              <a:rPr lang="en-US" sz="3600" dirty="0" err="1">
                <a:solidFill>
                  <a:srgbClr val="FFFFFF"/>
                </a:solidFill>
              </a:rPr>
              <a:t>първородния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им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син</a:t>
            </a:r>
            <a:r>
              <a:rPr lang="en-US" sz="3600" dirty="0">
                <a:solidFill>
                  <a:srgbClr val="FFFFFF"/>
                </a:solidFill>
              </a:rPr>
              <a:t>, а </a:t>
            </a:r>
            <a:r>
              <a:rPr lang="en-US" sz="3600" dirty="0" err="1">
                <a:solidFill>
                  <a:srgbClr val="FFFFFF"/>
                </a:solidFill>
              </a:rPr>
              <a:t>Константин</a:t>
            </a:r>
            <a:r>
              <a:rPr lang="en-US" sz="3600" dirty="0">
                <a:solidFill>
                  <a:srgbClr val="FFFFFF"/>
                </a:solidFill>
              </a:rPr>
              <a:t> е </a:t>
            </a:r>
            <a:r>
              <a:rPr lang="en-US" sz="3600" dirty="0" err="1">
                <a:solidFill>
                  <a:srgbClr val="FFFFFF"/>
                </a:solidFill>
              </a:rPr>
              <a:t>най-малкия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от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седем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братя</a:t>
            </a:r>
            <a:r>
              <a:rPr lang="en-US" sz="3600" dirty="0">
                <a:solidFill>
                  <a:srgbClr val="FFFFFF"/>
                </a:solidFill>
              </a:rPr>
              <a:t> и </a:t>
            </a:r>
            <a:r>
              <a:rPr lang="en-US" sz="3600" dirty="0" err="1">
                <a:solidFill>
                  <a:srgbClr val="FFFFFF"/>
                </a:solidFill>
              </a:rPr>
              <a:t>се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ражда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през</a:t>
            </a:r>
            <a:r>
              <a:rPr lang="en-US" sz="3600" dirty="0">
                <a:solidFill>
                  <a:srgbClr val="FFFFFF"/>
                </a:solidFill>
              </a:rPr>
              <a:t> 827 </a:t>
            </a:r>
            <a:r>
              <a:rPr lang="en-US" sz="3600" dirty="0" err="1">
                <a:solidFill>
                  <a:srgbClr val="FFFFFF"/>
                </a:solidFill>
              </a:rPr>
              <a:t>година</a:t>
            </a:r>
            <a:r>
              <a:rPr lang="en-US" sz="3600" dirty="0">
                <a:solidFill>
                  <a:srgbClr val="FFFFFF"/>
                </a:solidFill>
              </a:rPr>
              <a:t>. </a:t>
            </a:r>
            <a:r>
              <a:rPr lang="en-US" sz="3600" dirty="0" err="1">
                <a:solidFill>
                  <a:srgbClr val="FFFFFF"/>
                </a:solidFill>
              </a:rPr>
              <a:t>Te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част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от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аристокрацията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на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Византия</a:t>
            </a:r>
            <a:r>
              <a:rPr lang="en-US" sz="3600" dirty="0">
                <a:solidFill>
                  <a:srgbClr val="FFFFFF"/>
                </a:solidFill>
              </a:rPr>
              <a:t>, </a:t>
            </a:r>
            <a:r>
              <a:rPr lang="en-US" sz="3600" dirty="0" err="1">
                <a:solidFill>
                  <a:srgbClr val="FFFFFF"/>
                </a:solidFill>
              </a:rPr>
              <a:t>но</a:t>
            </a:r>
            <a:r>
              <a:rPr lang="en-US" sz="3600" dirty="0">
                <a:solidFill>
                  <a:srgbClr val="FFFFFF"/>
                </a:solidFill>
              </a:rPr>
              <a:t> и </a:t>
            </a:r>
            <a:r>
              <a:rPr lang="en-US" sz="3600" dirty="0" err="1">
                <a:solidFill>
                  <a:srgbClr val="FFFFFF"/>
                </a:solidFill>
              </a:rPr>
              <a:t>двамата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говорят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славянски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език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6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7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7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9" name="Picture 38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09E21-CE3A-41DF-AC0E-35791C4C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 err="1"/>
              <a:t>Създаване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глаголицата</a:t>
            </a: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skiing, photo, holding, man&#10;&#10;Description generated with very high confidence">
            <a:extLst>
              <a:ext uri="{FF2B5EF4-FFF2-40B4-BE49-F238E27FC236}">
                <a16:creationId xmlns:a16="http://schemas.microsoft.com/office/drawing/2014/main" xmlns="" id="{678D0ABB-91C1-4C28-98E9-D7CD0502D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2313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A9BE9A-FA34-49E7-957F-51F319048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Font typeface="Arial"/>
              <a:buChar char="•"/>
            </a:pPr>
            <a:r>
              <a:rPr lang="en-US" sz="2400" b="1" dirty="0" err="1"/>
              <a:t>Около</a:t>
            </a:r>
            <a:r>
              <a:rPr lang="en-US" sz="2400" b="1" dirty="0"/>
              <a:t> 855 </a:t>
            </a:r>
            <a:r>
              <a:rPr lang="en-US" sz="2400" b="1" dirty="0" err="1"/>
              <a:t>година</a:t>
            </a:r>
            <a:r>
              <a:rPr lang="en-US" sz="2400" b="1" dirty="0"/>
              <a:t> </a:t>
            </a:r>
            <a:r>
              <a:rPr lang="en-US" sz="2400" b="1" dirty="0" err="1"/>
              <a:t>двамата</a:t>
            </a:r>
            <a:r>
              <a:rPr lang="en-US" sz="2400" b="1" dirty="0"/>
              <a:t> </a:t>
            </a:r>
            <a:r>
              <a:rPr lang="en-US" sz="2400" b="1" dirty="0" err="1"/>
              <a:t>братя</a:t>
            </a:r>
            <a:r>
              <a:rPr lang="en-US" sz="2400" b="1" dirty="0"/>
              <a:t> </a:t>
            </a:r>
            <a:r>
              <a:rPr lang="en-US" sz="2400" b="1" dirty="0" err="1"/>
              <a:t>започват</a:t>
            </a:r>
            <a:r>
              <a:rPr lang="en-US" sz="2400" b="1" dirty="0"/>
              <a:t> </a:t>
            </a:r>
            <a:r>
              <a:rPr lang="en-US" sz="2400" b="1" dirty="0" err="1"/>
              <a:t>своята</a:t>
            </a:r>
            <a:r>
              <a:rPr lang="en-US" sz="2400" b="1" dirty="0"/>
              <a:t> </a:t>
            </a:r>
            <a:r>
              <a:rPr lang="en-US" sz="2400" b="1" dirty="0" err="1"/>
              <a:t>работа</a:t>
            </a:r>
            <a:r>
              <a:rPr lang="en-US" sz="2400" b="1" dirty="0"/>
              <a:t> </a:t>
            </a:r>
            <a:r>
              <a:rPr lang="en-US" sz="2400" b="1" dirty="0" err="1"/>
              <a:t>по</a:t>
            </a:r>
            <a:r>
              <a:rPr lang="en-US" sz="2400" b="1" dirty="0"/>
              <a:t> </a:t>
            </a:r>
            <a:r>
              <a:rPr lang="en-US" sz="2400" b="1" dirty="0" err="1"/>
              <a:t>изготвянето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славянската</a:t>
            </a:r>
            <a:r>
              <a:rPr lang="en-US" sz="2400" b="1" dirty="0"/>
              <a:t> </a:t>
            </a:r>
            <a:r>
              <a:rPr lang="en-US" sz="2400" b="1" dirty="0" err="1"/>
              <a:t>писменост</a:t>
            </a:r>
            <a:r>
              <a:rPr lang="en-US" sz="2400" b="1" dirty="0"/>
              <a:t> и </a:t>
            </a:r>
            <a:r>
              <a:rPr lang="en-US" sz="2400" b="1" dirty="0" err="1"/>
              <a:t>създават</a:t>
            </a:r>
            <a:r>
              <a:rPr lang="en-US" sz="2400" b="1" dirty="0"/>
              <a:t> </a:t>
            </a:r>
            <a:r>
              <a:rPr lang="en-US" sz="2400" b="1" dirty="0" err="1"/>
              <a:t>първите</a:t>
            </a:r>
            <a:r>
              <a:rPr lang="en-US" sz="2400" b="1" dirty="0"/>
              <a:t> </a:t>
            </a:r>
            <a:r>
              <a:rPr lang="en-US" sz="2400" b="1" dirty="0" err="1"/>
              <a:t>преводи</a:t>
            </a:r>
            <a:r>
              <a:rPr lang="en-US" sz="2400" b="1" dirty="0"/>
              <a:t> </a:t>
            </a:r>
            <a:r>
              <a:rPr lang="en-US" sz="2400" b="1" dirty="0" err="1"/>
              <a:t>от</a:t>
            </a:r>
            <a:r>
              <a:rPr lang="en-US" sz="2400" b="1" dirty="0"/>
              <a:t> </a:t>
            </a:r>
            <a:r>
              <a:rPr lang="en-US" sz="2400" b="1" dirty="0" err="1"/>
              <a:t>гръцки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славянски</a:t>
            </a:r>
            <a:r>
              <a:rPr lang="en-US" sz="2400" b="1" dirty="0"/>
              <a:t> </a:t>
            </a:r>
            <a:r>
              <a:rPr lang="en-US" sz="2400" b="1" dirty="0" err="1"/>
              <a:t>език</a:t>
            </a:r>
            <a:r>
              <a:rPr lang="en-US" sz="2400" b="1" dirty="0"/>
              <a:t>. </a:t>
            </a:r>
            <a:r>
              <a:rPr lang="en-US" sz="2400" b="1" dirty="0" err="1"/>
              <a:t>Кирилицата</a:t>
            </a:r>
            <a:r>
              <a:rPr lang="en-US" sz="2400" b="1" dirty="0"/>
              <a:t> е </a:t>
            </a:r>
            <a:r>
              <a:rPr lang="en-US" sz="2400" b="1" dirty="0" err="1"/>
              <a:t>създадена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основата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глаголицата</a:t>
            </a:r>
            <a:r>
              <a:rPr lang="en-US" sz="2400" b="1" dirty="0"/>
              <a:t> и </a:t>
            </a:r>
            <a:r>
              <a:rPr lang="en-US" sz="2400" b="1" dirty="0" err="1"/>
              <a:t>се</a:t>
            </a:r>
            <a:r>
              <a:rPr lang="en-US" sz="2400" b="1" dirty="0"/>
              <a:t> </a:t>
            </a:r>
            <a:r>
              <a:rPr lang="en-US" sz="2400" b="1" dirty="0" err="1"/>
              <a:t>използва</a:t>
            </a:r>
            <a:r>
              <a:rPr lang="en-US" sz="2400" b="1" dirty="0"/>
              <a:t> и </a:t>
            </a:r>
            <a:r>
              <a:rPr lang="en-US" sz="2400" b="1" dirty="0" err="1"/>
              <a:t>до</a:t>
            </a:r>
            <a:r>
              <a:rPr lang="en-US" sz="2400" b="1" dirty="0"/>
              <a:t> </a:t>
            </a:r>
            <a:r>
              <a:rPr lang="en-US" sz="2400" b="1" dirty="0" err="1"/>
              <a:t>днес</a:t>
            </a:r>
            <a:r>
              <a:rPr lang="en-US" sz="2400" b="1" dirty="0"/>
              <a:t> в </a:t>
            </a:r>
            <a:r>
              <a:rPr lang="en-US" sz="2400" b="1" dirty="0" err="1"/>
              <a:t>много</a:t>
            </a:r>
            <a:r>
              <a:rPr lang="en-US" sz="2400" b="1" dirty="0"/>
              <a:t> </a:t>
            </a:r>
            <a:r>
              <a:rPr lang="en-US" sz="2400" b="1" dirty="0" err="1"/>
              <a:t>славянски</a:t>
            </a:r>
            <a:r>
              <a:rPr lang="en-US" sz="2400" b="1" dirty="0"/>
              <a:t> </a:t>
            </a:r>
            <a:r>
              <a:rPr lang="en-US" sz="2400" b="1" dirty="0" err="1"/>
              <a:t>езици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4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3E9D5-3380-4339-85DD-5165FEA7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u="sng" dirty="0" err="1">
                <a:solidFill>
                  <a:schemeClr val="tx1"/>
                </a:solidFill>
              </a:rPr>
              <a:t>Моравската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мисия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при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княз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Ростислав</a:t>
            </a:r>
            <a:endParaRPr lang="en-US" b="1" u="sng" dirty="0">
              <a:solidFill>
                <a:schemeClr val="tx1"/>
              </a:solidFill>
            </a:endParaRPr>
          </a:p>
          <a:p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6372B-5518-47F8-BCF9-D4071460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>
                <a:ea typeface="+mn-lt"/>
                <a:cs typeface="+mn-lt"/>
              </a:rPr>
              <a:t>Княз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Ростислав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иска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църквата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да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стане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славянска</a:t>
            </a:r>
            <a:r>
              <a:rPr lang="en-US" sz="3200" b="1" dirty="0">
                <a:ea typeface="+mn-lt"/>
                <a:cs typeface="+mn-lt"/>
              </a:rPr>
              <a:t>, </a:t>
            </a:r>
            <a:r>
              <a:rPr lang="en-US" sz="3200" b="1" dirty="0" err="1">
                <a:ea typeface="+mn-lt"/>
                <a:cs typeface="+mn-lt"/>
              </a:rPr>
              <a:t>като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създаде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богослужение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основано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на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славянска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писменост</a:t>
            </a:r>
            <a:r>
              <a:rPr lang="en-US" sz="3200" b="1" dirty="0">
                <a:ea typeface="+mn-lt"/>
                <a:cs typeface="+mn-lt"/>
              </a:rPr>
              <a:t>. </a:t>
            </a:r>
            <a:r>
              <a:rPr lang="en-US" sz="3200" b="1" dirty="0" err="1">
                <a:ea typeface="+mn-lt"/>
                <a:cs typeface="+mn-lt"/>
              </a:rPr>
              <a:t>Той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предлага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на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Кирил</a:t>
            </a:r>
            <a:r>
              <a:rPr lang="en-US" sz="3200" b="1" dirty="0">
                <a:ea typeface="+mn-lt"/>
                <a:cs typeface="+mn-lt"/>
              </a:rPr>
              <a:t> и </a:t>
            </a:r>
            <a:r>
              <a:rPr lang="en-US" sz="3200" b="1" dirty="0" err="1">
                <a:ea typeface="+mn-lt"/>
                <a:cs typeface="+mn-lt"/>
              </a:rPr>
              <a:t>Методий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да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се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заемат</a:t>
            </a:r>
            <a:r>
              <a:rPr lang="en-US" sz="3200" b="1" dirty="0">
                <a:ea typeface="+mn-lt"/>
                <a:cs typeface="+mn-lt"/>
              </a:rPr>
              <a:t> с </a:t>
            </a:r>
            <a:r>
              <a:rPr lang="en-US" sz="3200" b="1" dirty="0" err="1">
                <a:ea typeface="+mn-lt"/>
                <a:cs typeface="+mn-lt"/>
              </a:rPr>
              <a:t>тази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задача</a:t>
            </a:r>
            <a:r>
              <a:rPr lang="en-US" sz="3200" b="1" dirty="0">
                <a:ea typeface="+mn-lt"/>
                <a:cs typeface="+mn-lt"/>
              </a:rPr>
              <a:t>. </a:t>
            </a:r>
            <a:r>
              <a:rPr lang="en-US" sz="3200" b="1" dirty="0" err="1">
                <a:ea typeface="+mn-lt"/>
                <a:cs typeface="+mn-lt"/>
              </a:rPr>
              <a:t>Двамата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братя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приемат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мисията</a:t>
            </a:r>
            <a:r>
              <a:rPr lang="en-US" sz="3200" b="1" dirty="0">
                <a:ea typeface="+mn-lt"/>
                <a:cs typeface="+mn-lt"/>
              </a:rPr>
              <a:t> и с </a:t>
            </a:r>
            <a:r>
              <a:rPr lang="en-US" sz="3200" b="1" dirty="0" err="1">
                <a:ea typeface="+mn-lt"/>
                <a:cs typeface="+mn-lt"/>
              </a:rPr>
              <a:t>ентусиазъм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започват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да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изграждат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славянската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 dirty="0" err="1">
                <a:ea typeface="+mn-lt"/>
                <a:cs typeface="+mn-lt"/>
              </a:rPr>
              <a:t>църква</a:t>
            </a:r>
            <a:r>
              <a:rPr lang="en-US" sz="3200" b="1" dirty="0">
                <a:ea typeface="+mn-lt"/>
                <a:cs typeface="+mn-lt"/>
              </a:rPr>
              <a:t> и </a:t>
            </a:r>
            <a:r>
              <a:rPr lang="en-US" sz="3200" b="1" dirty="0" err="1">
                <a:ea typeface="+mn-lt"/>
                <a:cs typeface="+mn-lt"/>
              </a:rPr>
              <a:t>училище</a:t>
            </a:r>
            <a:r>
              <a:rPr lang="en-US" sz="3200" b="1" dirty="0">
                <a:ea typeface="+mn-lt"/>
                <a:cs typeface="+mn-lt"/>
              </a:rPr>
              <a:t>.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2879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505D1-BA34-4EEB-9309-9ACBB05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Откриването на мощите на Св.Климент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A8F25-2175-4032-9CAE-7B079FAC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en-US" sz="2800" b="1" err="1"/>
              <a:t>През</a:t>
            </a:r>
            <a:r>
              <a:rPr lang="en-US" sz="2800" b="1"/>
              <a:t> 860 г. </a:t>
            </a:r>
            <a:r>
              <a:rPr lang="en-US" sz="2800" b="1" err="1"/>
              <a:t>Кирил</a:t>
            </a:r>
            <a:r>
              <a:rPr lang="en-US" sz="2800" b="1"/>
              <a:t> и </a:t>
            </a:r>
            <a:r>
              <a:rPr lang="en-US" sz="2800" b="1" err="1"/>
              <a:t>Методий</a:t>
            </a:r>
            <a:r>
              <a:rPr lang="en-US" sz="2800" b="1" dirty="0"/>
              <a:t> </a:t>
            </a:r>
            <a:r>
              <a:rPr lang="en-US" sz="2800" b="1" err="1"/>
              <a:t>са</a:t>
            </a:r>
            <a:r>
              <a:rPr lang="en-US" sz="2800" b="1" dirty="0"/>
              <a:t> </a:t>
            </a:r>
            <a:r>
              <a:rPr lang="en-US" sz="2800" b="1" err="1"/>
              <a:t>изпратени</a:t>
            </a:r>
            <a:r>
              <a:rPr lang="en-US" sz="2800" b="1" dirty="0"/>
              <a:t> </a:t>
            </a:r>
            <a:r>
              <a:rPr lang="en-US" sz="2800" b="1" err="1"/>
              <a:t>от</a:t>
            </a:r>
            <a:r>
              <a:rPr lang="en-US" sz="2800" b="1" dirty="0"/>
              <a:t> </a:t>
            </a:r>
            <a:r>
              <a:rPr lang="en-US" sz="2800" b="1" err="1"/>
              <a:t>император</a:t>
            </a:r>
            <a:r>
              <a:rPr lang="en-US" sz="2800" b="1" dirty="0"/>
              <a:t> </a:t>
            </a:r>
            <a:r>
              <a:rPr lang="en-US" sz="2800" b="1" err="1"/>
              <a:t>Михаил</a:t>
            </a:r>
            <a:r>
              <a:rPr lang="en-US" sz="2800" b="1"/>
              <a:t> III </a:t>
            </a:r>
            <a:r>
              <a:rPr lang="en-US" sz="2800" b="1" err="1"/>
              <a:t>при</a:t>
            </a:r>
            <a:r>
              <a:rPr lang="en-US" sz="2800" b="1" dirty="0"/>
              <a:t> </a:t>
            </a:r>
            <a:r>
              <a:rPr lang="en-US" sz="2800" b="1" err="1"/>
              <a:t>хазарския</a:t>
            </a:r>
            <a:r>
              <a:rPr lang="en-US" sz="2800" b="1" dirty="0"/>
              <a:t> </a:t>
            </a:r>
            <a:r>
              <a:rPr lang="en-US" sz="2800" b="1" err="1"/>
              <a:t>хаган</a:t>
            </a:r>
            <a:r>
              <a:rPr lang="en-US" sz="2800" b="1"/>
              <a:t>, </a:t>
            </a:r>
            <a:r>
              <a:rPr lang="en-US" sz="2800" b="1" err="1"/>
              <a:t>за</a:t>
            </a:r>
            <a:r>
              <a:rPr lang="en-US" sz="2800" b="1" dirty="0"/>
              <a:t> </a:t>
            </a:r>
            <a:r>
              <a:rPr lang="en-US" sz="2800" b="1" err="1"/>
              <a:t>да</a:t>
            </a:r>
            <a:r>
              <a:rPr lang="en-US" sz="2800" b="1" dirty="0"/>
              <a:t> </a:t>
            </a:r>
            <a:r>
              <a:rPr lang="en-US" sz="2800" b="1" err="1"/>
              <a:t>предотвратят</a:t>
            </a:r>
            <a:r>
              <a:rPr lang="en-US" sz="2800" b="1" dirty="0"/>
              <a:t> </a:t>
            </a:r>
            <a:r>
              <a:rPr lang="en-US" sz="2800" b="1" err="1"/>
              <a:t>разпространението</a:t>
            </a:r>
            <a:r>
              <a:rPr lang="en-US" sz="2800" b="1" dirty="0"/>
              <a:t> </a:t>
            </a:r>
            <a:r>
              <a:rPr lang="en-US" sz="2800" b="1" err="1"/>
              <a:t>на</a:t>
            </a:r>
            <a:r>
              <a:rPr lang="en-US" sz="2800" b="1" dirty="0"/>
              <a:t> </a:t>
            </a:r>
            <a:r>
              <a:rPr lang="en-US" sz="2800" b="1" err="1"/>
              <a:t>юдаизма</a:t>
            </a:r>
            <a:r>
              <a:rPr lang="en-US" sz="2800" b="1"/>
              <a:t>. </a:t>
            </a:r>
            <a:r>
              <a:rPr lang="en-US" sz="2800" b="1" err="1"/>
              <a:t>Тази</a:t>
            </a:r>
            <a:r>
              <a:rPr lang="en-US" sz="2800" b="1" dirty="0"/>
              <a:t> </a:t>
            </a:r>
            <a:r>
              <a:rPr lang="en-US" sz="2800" b="1" err="1"/>
              <a:t>мисия</a:t>
            </a:r>
            <a:r>
              <a:rPr lang="en-US" sz="2800" b="1" dirty="0"/>
              <a:t> </a:t>
            </a:r>
            <a:r>
              <a:rPr lang="en-US" sz="2800" b="1"/>
              <a:t>е </a:t>
            </a:r>
            <a:r>
              <a:rPr lang="en-US" sz="2800" b="1" err="1"/>
              <a:t>свързана</a:t>
            </a:r>
            <a:r>
              <a:rPr lang="en-US" sz="2800" b="1"/>
              <a:t> с </a:t>
            </a:r>
            <a:r>
              <a:rPr lang="en-US" sz="2800" b="1" err="1"/>
              <a:t>едно</a:t>
            </a:r>
            <a:r>
              <a:rPr lang="en-US" sz="2800" b="1" dirty="0"/>
              <a:t> </a:t>
            </a:r>
            <a:r>
              <a:rPr lang="en-US" sz="2800" b="1" err="1"/>
              <a:t>изключително</a:t>
            </a:r>
            <a:r>
              <a:rPr lang="en-US" sz="2800" b="1" dirty="0"/>
              <a:t> </a:t>
            </a:r>
            <a:r>
              <a:rPr lang="en-US" sz="2800" b="1" err="1"/>
              <a:t>събитие</a:t>
            </a:r>
            <a:r>
              <a:rPr lang="en-US" sz="2800" b="1"/>
              <a:t>, </a:t>
            </a:r>
            <a:r>
              <a:rPr lang="en-US" sz="2800" b="1" err="1"/>
              <a:t>откриването</a:t>
            </a:r>
            <a:r>
              <a:rPr lang="en-US" sz="2800" b="1" dirty="0"/>
              <a:t> </a:t>
            </a:r>
            <a:r>
              <a:rPr lang="en-US" sz="2800" b="1" err="1"/>
              <a:t>на</a:t>
            </a:r>
            <a:r>
              <a:rPr lang="en-US" sz="2800" b="1" dirty="0"/>
              <a:t> </a:t>
            </a:r>
            <a:r>
              <a:rPr lang="en-US" sz="2800" b="1" err="1"/>
              <a:t>мощите</a:t>
            </a:r>
            <a:r>
              <a:rPr lang="en-US" sz="2800" b="1" dirty="0"/>
              <a:t> </a:t>
            </a:r>
            <a:r>
              <a:rPr lang="en-US" sz="2800" b="1" err="1"/>
              <a:t>на</a:t>
            </a:r>
            <a:r>
              <a:rPr lang="en-US" sz="2800" b="1" dirty="0"/>
              <a:t> </a:t>
            </a:r>
            <a:r>
              <a:rPr lang="en-US" sz="2800" b="1" err="1"/>
              <a:t>св</a:t>
            </a:r>
            <a:r>
              <a:rPr lang="en-US" sz="2800" b="1"/>
              <a:t>. </a:t>
            </a:r>
            <a:r>
              <a:rPr lang="en-US" sz="2800" b="1" err="1"/>
              <a:t>Климент</a:t>
            </a:r>
            <a:r>
              <a:rPr lang="en-US" sz="2800" b="1"/>
              <a:t>.</a:t>
            </a:r>
            <a:endParaRPr lang="en-US" sz="2800" b="1" dirty="0"/>
          </a:p>
          <a:p>
            <a:pPr algn="l">
              <a:buFont typeface="Arial"/>
              <a:buChar char="•"/>
            </a:pPr>
            <a:r>
              <a:rPr lang="en-US" dirty="0"/>
              <a:t/>
            </a:r>
            <a:br>
              <a:rPr lang="en-US" dirty="0"/>
            </a:br>
            <a:endParaRPr lang="en-US"/>
          </a:p>
          <a:p>
            <a:pPr algn="l">
              <a:buFont typeface="Arial"/>
              <a:buChar char="•"/>
            </a:pPr>
            <a:endParaRPr lang="en-US"/>
          </a:p>
        </p:txBody>
      </p:sp>
      <p:pic>
        <p:nvPicPr>
          <p:cNvPr id="73" name="Picture 73" descr="A picture containing table, sitting, wooden, white&#10;&#10;Description generated with very high confidence">
            <a:extLst>
              <a:ext uri="{FF2B5EF4-FFF2-40B4-BE49-F238E27FC236}">
                <a16:creationId xmlns:a16="http://schemas.microsoft.com/office/drawing/2014/main" xmlns="" id="{DB3FC97A-C5F1-48DB-944A-B9E76D7E0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3439" r="-2" b="1248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4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A20CF-56F2-411D-9A58-A573F83B9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Благодаря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вниманието</a:t>
            </a:r>
            <a:r>
              <a:rPr lang="en-US" b="1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5025B2-A89D-479E-A2F5-D19318931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err="1"/>
              <a:t>Автор</a:t>
            </a:r>
            <a:r>
              <a:rPr lang="en-US" sz="3600" b="1" dirty="0"/>
              <a:t>: </a:t>
            </a:r>
            <a:r>
              <a:rPr lang="en-US" sz="3600" b="1" err="1"/>
              <a:t>Ивон</a:t>
            </a:r>
            <a:r>
              <a:rPr lang="en-US" sz="3600" b="1" dirty="0"/>
              <a:t> </a:t>
            </a:r>
            <a:r>
              <a:rPr lang="en-US" sz="3600" b="1" err="1"/>
              <a:t>Паскова</a:t>
            </a:r>
            <a:r>
              <a:rPr lang="en-US" sz="3600" b="1" dirty="0"/>
              <a:t> 6а </a:t>
            </a:r>
            <a:r>
              <a:rPr lang="en-US" sz="3600" b="1" err="1"/>
              <a:t>клас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6430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285fa89-8a79-413d-bc90-a28581d9a06c">b0dd35b1-159f-4a80-b680-da7be90b24dd</Reference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55EC24CCE1B4797043038D508D7A0" ma:contentTypeVersion="3" ma:contentTypeDescription="Create a new document." ma:contentTypeScope="" ma:versionID="b90313fe2b6538fbc5def2fcd78bc766">
  <xsd:schema xmlns:xsd="http://www.w3.org/2001/XMLSchema" xmlns:xs="http://www.w3.org/2001/XMLSchema" xmlns:p="http://schemas.microsoft.com/office/2006/metadata/properties" xmlns:ns2="6285fa89-8a79-413d-bc90-a28581d9a06c" targetNamespace="http://schemas.microsoft.com/office/2006/metadata/properties" ma:root="true" ma:fieldsID="b1be58f5c647b5f696b19a9d83673c12" ns2:_="">
    <xsd:import namespace="6285fa89-8a79-413d-bc90-a28581d9a06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5fa89-8a79-413d-bc90-a28581d9a06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817AE-58A6-41A6-9EC3-082D90183A2A}">
  <ds:schemaRefs>
    <ds:schemaRef ds:uri="6285fa89-8a79-413d-bc90-a28581d9a06c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1CD592-B13A-4B6E-9C18-DAAF6B6D95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F9A71-AF20-4155-96A0-6793EBBD1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5fa89-8a79-413d-bc90-a28581d9a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215</Words>
  <Application>Microsoft Office PowerPoint</Application>
  <PresentationFormat>По избор</PresentationFormat>
  <Paragraphs>14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Organic</vt:lpstr>
      <vt:lpstr>Светите братя Кирил и Методий</vt:lpstr>
      <vt:lpstr>Кирил и Методий</vt:lpstr>
      <vt:lpstr>Създаване на глаголицата</vt:lpstr>
      <vt:lpstr>Моравската мисия при княз Ростислав </vt:lpstr>
      <vt:lpstr>Откриването на мощите на Св.Климент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Светите братя Кирил и Методий</dc:title>
  <dc:creator>PC</dc:creator>
  <cp:lastModifiedBy>PC</cp:lastModifiedBy>
  <cp:revision>328</cp:revision>
  <dcterms:created xsi:type="dcterms:W3CDTF">2020-03-29T10:05:50Z</dcterms:created>
  <dcterms:modified xsi:type="dcterms:W3CDTF">2020-04-04T12:32:41Z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0x01010036255EC24CCE1B4797043038D508D7A0</vt:lpwstr>
  </property>
  <property fmtid="{D5CDD505-2E9C-101B-9397-08002B2CF9AE}" pid="3" name="Order">
    <vt:r8>300</vt:r8>
  </property>
  <property fmtid="{D5CDD505-2E9C-101B-9397-08002B2CF9AE}" pid="4" name="ComplianceAssetId">
    <vt:lpwstr/>
  </property>
</Properties>
</file>