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3" r:id="rId11"/>
    <p:sldId id="274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184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299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854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8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2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3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808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017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01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02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972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73CC536-4F3D-4E22-A9F1-A3C6D40310AC}" type="datetimeFigureOut">
              <a:rPr lang="bg-BG" smtClean="0"/>
              <a:t>8.10.2022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9663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144000" cy="5400600"/>
          </a:xfrm>
        </p:spPr>
        <p:txBody>
          <a:bodyPr>
            <a:normAutofit/>
          </a:bodyPr>
          <a:lstStyle/>
          <a:p>
            <a:pPr algn="ctr"/>
            <a:r>
              <a:rPr lang="bg-BG" sz="8000" b="1" i="1" dirty="0"/>
              <a:t>1 ноември - </a:t>
            </a:r>
            <a:br>
              <a:rPr lang="bg-BG" sz="8000" b="1" i="1" dirty="0"/>
            </a:br>
            <a:r>
              <a:rPr lang="bg-BG" sz="8000" b="1" i="1" dirty="0"/>
              <a:t>Ден на народните будители</a:t>
            </a:r>
          </a:p>
        </p:txBody>
      </p:sp>
      <p:pic>
        <p:nvPicPr>
          <p:cNvPr id="3" name="Народните будители - песен">
            <a:hlinkClick r:id="" action="ppaction://media"/>
            <a:extLst>
              <a:ext uri="{FF2B5EF4-FFF2-40B4-BE49-F238E27FC236}">
                <a16:creationId xmlns:a16="http://schemas.microsoft.com/office/drawing/2014/main" id="{C6E4A5D3-085A-3260-2D97-AAB43A355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6178128"/>
            <a:ext cx="478408" cy="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8AF6FD-06C7-F951-040E-9A0792F8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80728"/>
            <a:ext cx="7272808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5400" i="1" dirty="0"/>
              <a:t>Дълъг и пребогат е списъкът на народните будители. </a:t>
            </a:r>
            <a:br>
              <a:rPr lang="bg-BG" sz="5400" i="1" dirty="0"/>
            </a:br>
            <a:br>
              <a:rPr lang="bg-BG" sz="5400" i="1" dirty="0"/>
            </a:br>
            <a:r>
              <a:rPr lang="bg-BG" sz="5400" i="1" dirty="0"/>
              <a:t>Те са не само хора на словото и науката, но и борци за народна свобода</a:t>
            </a:r>
          </a:p>
        </p:txBody>
      </p:sp>
    </p:spTree>
    <p:extLst>
      <p:ext uri="{BB962C8B-B14F-4D97-AF65-F5344CB8AC3E}">
        <p14:creationId xmlns:p14="http://schemas.microsoft.com/office/powerpoint/2010/main" val="21469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circle/>
      </p:transition>
    </mc:Choice>
    <mc:Fallback>
      <p:transition spd="slow" advTm="8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592FE2-EA75-2741-9976-F7785A76F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607505"/>
            <a:ext cx="4698268" cy="1440160"/>
          </a:xfrm>
        </p:spPr>
        <p:txBody>
          <a:bodyPr>
            <a:normAutofit/>
          </a:bodyPr>
          <a:lstStyle/>
          <a:p>
            <a:r>
              <a:rPr lang="bg-BG" i="1" dirty="0"/>
              <a:t>Георги Раковски</a:t>
            </a:r>
            <a:br>
              <a:rPr lang="bg-BG" i="1" dirty="0"/>
            </a:br>
            <a:r>
              <a:rPr lang="bg-BG" i="1" dirty="0"/>
              <a:t>1821 - 1867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F5EF8F1B-D8D1-03C2-9CBE-22F7FF39C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80" y="2233495"/>
            <a:ext cx="5652120" cy="4212469"/>
          </a:xfrm>
        </p:spPr>
        <p:txBody>
          <a:bodyPr>
            <a:normAutofit fontScale="92500" lnSpcReduction="10000"/>
          </a:bodyPr>
          <a:lstStyle/>
          <a:p>
            <a:r>
              <a:rPr lang="bg-BG" sz="3600" i="1" dirty="0"/>
              <a:t>Създател на Първата българска легия (1862г.) в Белград на организираната националнореволюционна борба за освобождението на България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CBBDE3C5-5EA0-F819-E501-1B43234E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2" y="2047665"/>
            <a:ext cx="3267838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4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1543398"/>
            <a:ext cx="4114800" cy="3397770"/>
          </a:xfrm>
        </p:spPr>
        <p:txBody>
          <a:bodyPr>
            <a:normAutofit/>
          </a:bodyPr>
          <a:lstStyle/>
          <a:p>
            <a:r>
              <a:rPr lang="bg-BG" sz="4000" b="1" i="1" dirty="0"/>
              <a:t>Васил Левски</a:t>
            </a:r>
            <a:br>
              <a:rPr lang="bg-BG" sz="4000" b="1" i="1" dirty="0"/>
            </a:br>
            <a:r>
              <a:rPr lang="bg-BG" sz="4000" b="1" i="1" dirty="0"/>
              <a:t>1837 – 1873</a:t>
            </a:r>
            <a:br>
              <a:rPr lang="bg-BG" sz="4000" i="1" dirty="0"/>
            </a:br>
            <a:br>
              <a:rPr lang="bg-BG" sz="4000" i="1" dirty="0"/>
            </a:br>
            <a:r>
              <a:rPr lang="bg-BG" sz="4000" i="1" dirty="0"/>
              <a:t>„ Апостола на свободата“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52" y="1038746"/>
            <a:ext cx="39407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1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07704" y="390014"/>
            <a:ext cx="4604048" cy="1470025"/>
          </a:xfrm>
        </p:spPr>
        <p:txBody>
          <a:bodyPr>
            <a:normAutofit/>
          </a:bodyPr>
          <a:lstStyle/>
          <a:p>
            <a:r>
              <a:rPr lang="bg-BG" i="1" dirty="0"/>
              <a:t>Христо Ботев</a:t>
            </a:r>
            <a:br>
              <a:rPr lang="bg-BG" i="1" dirty="0"/>
            </a:br>
            <a:r>
              <a:rPr lang="bg-BG" i="1" dirty="0"/>
              <a:t>1848 - 1876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572000" y="2132856"/>
            <a:ext cx="4384576" cy="4464496"/>
          </a:xfrm>
        </p:spPr>
        <p:txBody>
          <a:bodyPr>
            <a:normAutofit fontScale="92500" lnSpcReduction="20000"/>
          </a:bodyPr>
          <a:lstStyle/>
          <a:p>
            <a:r>
              <a:rPr lang="bg-BG" sz="3200" i="1" dirty="0">
                <a:solidFill>
                  <a:schemeClr val="tx1"/>
                </a:solidFill>
              </a:rPr>
              <a:t>Български революционер, поет, национален герой. Автор на много стихотворения като: „На прощаване“, „Хайдути“, „Обесването на Васил Левски“ и др.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35538"/>
            <a:ext cx="32403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3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912768" cy="5256584"/>
          </a:xfrm>
        </p:spPr>
        <p:txBody>
          <a:bodyPr>
            <a:normAutofit fontScale="90000"/>
          </a:bodyPr>
          <a:lstStyle/>
          <a:p>
            <a:r>
              <a:rPr lang="bg-BG" sz="4000" i="1" dirty="0"/>
              <a:t>Сред будителите са милионите български монаси, учители, известни и неизвестни. Много градове и села отдават заслужената признателност към народните будители като кръщават улици, читалища и училища на тяхно име.</a:t>
            </a:r>
          </a:p>
        </p:txBody>
      </p:sp>
    </p:spTree>
    <p:extLst>
      <p:ext uri="{BB962C8B-B14F-4D97-AF65-F5344CB8AC3E}">
        <p14:creationId xmlns:p14="http://schemas.microsoft.com/office/powerpoint/2010/main" val="294578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17025" y="5373216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i="1" dirty="0"/>
              <a:t>Поклон вам, будители народни!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460204"/>
            <a:ext cx="712879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41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2160240"/>
          </a:xfrm>
        </p:spPr>
        <p:txBody>
          <a:bodyPr>
            <a:noAutofit/>
          </a:bodyPr>
          <a:lstStyle/>
          <a:p>
            <a:r>
              <a:rPr lang="bg-BG" sz="7200" i="1" dirty="0"/>
              <a:t>Благодаря </a:t>
            </a:r>
            <a:br>
              <a:rPr lang="bg-BG" sz="7200" i="1" dirty="0"/>
            </a:br>
            <a:r>
              <a:rPr lang="bg-BG" sz="7200" i="1" dirty="0"/>
              <a:t>за вниманието!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848872" cy="2855168"/>
          </a:xfrm>
        </p:spPr>
        <p:txBody>
          <a:bodyPr>
            <a:noAutofit/>
          </a:bodyPr>
          <a:lstStyle/>
          <a:p>
            <a:r>
              <a:rPr lang="bg-BG" sz="4000" i="1" dirty="0">
                <a:solidFill>
                  <a:schemeClr val="tx1"/>
                </a:solidFill>
              </a:rPr>
              <a:t>Изготвил: Людмила Боянова</a:t>
            </a:r>
          </a:p>
          <a:p>
            <a:r>
              <a:rPr lang="bg-BG" sz="4000" i="1" dirty="0"/>
              <a:t>5</a:t>
            </a:r>
            <a:r>
              <a:rPr lang="bg-BG" sz="4000" i="1" dirty="0">
                <a:solidFill>
                  <a:schemeClr val="tx1"/>
                </a:solidFill>
              </a:rPr>
              <a:t>б клас</a:t>
            </a:r>
          </a:p>
          <a:p>
            <a:r>
              <a:rPr lang="bg-BG" sz="4000" i="1" dirty="0">
                <a:solidFill>
                  <a:schemeClr val="tx1"/>
                </a:solidFill>
              </a:rPr>
              <a:t>ОУ „Св. Св. Кирил и Методий“</a:t>
            </a:r>
          </a:p>
          <a:p>
            <a:r>
              <a:rPr lang="bg-BG" sz="4000" i="1" dirty="0">
                <a:solidFill>
                  <a:schemeClr val="tx1"/>
                </a:solidFill>
              </a:rPr>
              <a:t>гр. Кърджали</a:t>
            </a:r>
          </a:p>
        </p:txBody>
      </p:sp>
    </p:spTree>
    <p:extLst>
      <p:ext uri="{BB962C8B-B14F-4D97-AF65-F5344CB8AC3E}">
        <p14:creationId xmlns:p14="http://schemas.microsoft.com/office/powerpoint/2010/main" val="389734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76431" y="836712"/>
            <a:ext cx="6192688" cy="2160240"/>
          </a:xfrm>
        </p:spPr>
        <p:txBody>
          <a:bodyPr>
            <a:normAutofit fontScale="90000"/>
          </a:bodyPr>
          <a:lstStyle/>
          <a:p>
            <a:r>
              <a:rPr lang="bg-BG" sz="3200" i="1" dirty="0"/>
              <a:t>Денят на народните будители е български национален празник. На него се почита паметта на българските дейци и революционери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715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6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876847"/>
            <a:ext cx="6768752" cy="5360465"/>
          </a:xfrm>
        </p:spPr>
        <p:txBody>
          <a:bodyPr>
            <a:noAutofit/>
          </a:bodyPr>
          <a:lstStyle/>
          <a:p>
            <a:r>
              <a:rPr lang="bg-BG" sz="3600" i="1" dirty="0"/>
              <a:t>За първи път е честван в Пловдив през 1909г., а от 1921г. до 1945г. е общонационален празник. От 1945г. празникът е отменен и след дълго прекъсване със закон от 36 Народното събрание, на 28 октомври 1992г се възобновява традицията на празника.</a:t>
            </a:r>
          </a:p>
        </p:txBody>
      </p:sp>
    </p:spTree>
    <p:extLst>
      <p:ext uri="{BB962C8B-B14F-4D97-AF65-F5344CB8AC3E}">
        <p14:creationId xmlns:p14="http://schemas.microsoft.com/office/powerpoint/2010/main" val="183007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624736" cy="5175575"/>
          </a:xfrm>
        </p:spPr>
        <p:txBody>
          <a:bodyPr>
            <a:noAutofit/>
          </a:bodyPr>
          <a:lstStyle/>
          <a:p>
            <a:r>
              <a:rPr lang="bg-BG" sz="4200" i="1" dirty="0"/>
              <a:t>Сред най – популярните български народни будители са: Паисий Хилендарски, Иван Вазов, Иван Рилски, Георги Раковски, Васил Левски, Христо Ботев,  Любен Каравелов и др.</a:t>
            </a:r>
          </a:p>
        </p:txBody>
      </p:sp>
    </p:spTree>
    <p:extLst>
      <p:ext uri="{BB962C8B-B14F-4D97-AF65-F5344CB8AC3E}">
        <p14:creationId xmlns:p14="http://schemas.microsoft.com/office/powerpoint/2010/main" val="213690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1116632" y="260648"/>
            <a:ext cx="7772400" cy="1656184"/>
          </a:xfrm>
        </p:spPr>
        <p:txBody>
          <a:bodyPr>
            <a:normAutofit/>
          </a:bodyPr>
          <a:lstStyle/>
          <a:p>
            <a:r>
              <a:rPr lang="bg-BG" i="1" dirty="0"/>
              <a:t>Паисий Хилендарски</a:t>
            </a:r>
            <a:br>
              <a:rPr lang="bg-BG" i="1" dirty="0"/>
            </a:br>
            <a:r>
              <a:rPr lang="bg-BG" i="1" dirty="0"/>
              <a:t>1722 - 1773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784976" cy="2016224"/>
          </a:xfrm>
        </p:spPr>
        <p:txBody>
          <a:bodyPr>
            <a:normAutofit fontScale="85000" lnSpcReduction="10000"/>
          </a:bodyPr>
          <a:lstStyle/>
          <a:p>
            <a:r>
              <a:rPr lang="bg-BG" sz="5400" i="1" dirty="0">
                <a:solidFill>
                  <a:schemeClr val="tx1"/>
                </a:solidFill>
              </a:rPr>
              <a:t>Автор на</a:t>
            </a:r>
          </a:p>
          <a:p>
            <a:r>
              <a:rPr lang="bg-BG" sz="5400" i="1" dirty="0">
                <a:solidFill>
                  <a:schemeClr val="tx1"/>
                </a:solidFill>
              </a:rPr>
              <a:t> „ История Славянобългарска“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8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924373"/>
            <a:ext cx="5684168" cy="1470025"/>
          </a:xfrm>
        </p:spPr>
        <p:txBody>
          <a:bodyPr>
            <a:normAutofit/>
          </a:bodyPr>
          <a:lstStyle/>
          <a:p>
            <a:r>
              <a:rPr lang="bg-BG" i="1" dirty="0"/>
              <a:t>Софроний Врачански</a:t>
            </a:r>
            <a:br>
              <a:rPr lang="bg-BG" i="1" dirty="0"/>
            </a:br>
            <a:r>
              <a:rPr lang="bg-BG" i="1" dirty="0"/>
              <a:t>1739 - 1813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9512" y="2779149"/>
            <a:ext cx="5436096" cy="3818203"/>
          </a:xfrm>
        </p:spPr>
        <p:txBody>
          <a:bodyPr>
            <a:normAutofit/>
          </a:bodyPr>
          <a:lstStyle/>
          <a:p>
            <a:r>
              <a:rPr lang="bg-BG" sz="4400" i="1" dirty="0">
                <a:solidFill>
                  <a:schemeClr val="tx1"/>
                </a:solidFill>
              </a:rPr>
              <a:t>Прави първия препис на „История Славянобългарска“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79116"/>
            <a:ext cx="2837769" cy="4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28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14854" y="332656"/>
            <a:ext cx="4138228" cy="1470025"/>
          </a:xfrm>
        </p:spPr>
        <p:txBody>
          <a:bodyPr>
            <a:normAutofit/>
          </a:bodyPr>
          <a:lstStyle/>
          <a:p>
            <a:r>
              <a:rPr lang="bg-BG" i="1" dirty="0"/>
              <a:t>Петър Берон</a:t>
            </a:r>
            <a:br>
              <a:rPr lang="bg-BG" i="1" dirty="0"/>
            </a:br>
            <a:r>
              <a:rPr lang="bg-BG" i="1" dirty="0"/>
              <a:t>1795 - 1871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004048" y="1988838"/>
            <a:ext cx="3888432" cy="4248472"/>
          </a:xfrm>
        </p:spPr>
        <p:txBody>
          <a:bodyPr>
            <a:normAutofit fontScale="92500" lnSpcReduction="10000"/>
          </a:bodyPr>
          <a:lstStyle/>
          <a:p>
            <a:r>
              <a:rPr lang="bg-BG" sz="4400" i="1" dirty="0">
                <a:solidFill>
                  <a:schemeClr val="tx1"/>
                </a:solidFill>
              </a:rPr>
              <a:t>Написва и издава първият български буквар „ Рибен Буквар“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7"/>
            <a:ext cx="352839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9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774032" y="188640"/>
            <a:ext cx="3595936" cy="1470025"/>
          </a:xfrm>
        </p:spPr>
        <p:txBody>
          <a:bodyPr>
            <a:normAutofit/>
          </a:bodyPr>
          <a:lstStyle/>
          <a:p>
            <a:r>
              <a:rPr lang="bg-BG" i="1" dirty="0"/>
              <a:t>Иван Вазов</a:t>
            </a:r>
            <a:br>
              <a:rPr lang="bg-BG" i="1" dirty="0"/>
            </a:br>
            <a:r>
              <a:rPr lang="bg-BG" i="1" dirty="0"/>
              <a:t>1850 - 1921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4572000" cy="4320480"/>
          </a:xfrm>
        </p:spPr>
        <p:txBody>
          <a:bodyPr>
            <a:normAutofit fontScale="92500" lnSpcReduction="10000"/>
          </a:bodyPr>
          <a:lstStyle/>
          <a:p>
            <a:r>
              <a:rPr lang="bg-BG" sz="3200" i="1" dirty="0">
                <a:solidFill>
                  <a:schemeClr val="tx1"/>
                </a:solidFill>
              </a:rPr>
              <a:t>Български писател наричан „ Патриарх на българската литература“. Автор на много романи, повести, пътеписи като: „Немили-недраги“, „Под игото“ и др.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0963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687216" y="204378"/>
            <a:ext cx="4464496" cy="1470025"/>
          </a:xfrm>
        </p:spPr>
        <p:txBody>
          <a:bodyPr>
            <a:normAutofit/>
          </a:bodyPr>
          <a:lstStyle/>
          <a:p>
            <a:r>
              <a:rPr lang="bg-BG" dirty="0"/>
              <a:t>Васил Априлов</a:t>
            </a:r>
            <a:br>
              <a:rPr lang="bg-BG" dirty="0"/>
            </a:br>
            <a:r>
              <a:rPr lang="bg-BG" dirty="0"/>
              <a:t>1789 - 1847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360988" y="1674403"/>
            <a:ext cx="4464496" cy="4402460"/>
          </a:xfrm>
        </p:spPr>
        <p:txBody>
          <a:bodyPr>
            <a:normAutofit fontScale="85000" lnSpcReduction="10000"/>
          </a:bodyPr>
          <a:lstStyle/>
          <a:p>
            <a:r>
              <a:rPr lang="bg-BG" sz="4400" i="1" dirty="0">
                <a:solidFill>
                  <a:schemeClr val="tx1"/>
                </a:solidFill>
              </a:rPr>
              <a:t>Просветен деец и книжовник. Отваря първото българско училище в Габрово през 1835г.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6004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94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233</TotalTime>
  <Words>369</Words>
  <Application>Microsoft Office PowerPoint</Application>
  <PresentationFormat>Презентация на цял екран (4:3)</PresentationFormat>
  <Paragraphs>28</Paragraphs>
  <Slides>16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1 ноември -  Ден на народните будители</vt:lpstr>
      <vt:lpstr>Денят на народните будители е български национален празник. На него се почита паметта на българските дейци и революционери</vt:lpstr>
      <vt:lpstr>За първи път е честван в Пловдив през 1909г., а от 1921г. до 1945г. е общонационален празник. От 1945г. празникът е отменен и след дълго прекъсване със закон от 36 Народното събрание, на 28 октомври 1992г се възобновява традицията на празника.</vt:lpstr>
      <vt:lpstr>Сред най – популярните български народни будители са: Паисий Хилендарски, Иван Вазов, Иван Рилски, Георги Раковски, Васил Левски, Христо Ботев,  Любен Каравелов и др.</vt:lpstr>
      <vt:lpstr>Паисий Хилендарски 1722 - 1773</vt:lpstr>
      <vt:lpstr>Софроний Врачански 1739 - 1813</vt:lpstr>
      <vt:lpstr>Петър Берон 1795 - 1871</vt:lpstr>
      <vt:lpstr>Иван Вазов 1850 - 1921</vt:lpstr>
      <vt:lpstr>Васил Априлов 1789 - 1847</vt:lpstr>
      <vt:lpstr>Дълъг и пребогат е списъкът на народните будители.   Те са не само хора на словото и науката, но и борци за народна свобода</vt:lpstr>
      <vt:lpstr>Георги Раковски 1821 - 1867</vt:lpstr>
      <vt:lpstr>Васил Левски 1837 – 1873  „ Апостола на свободата“</vt:lpstr>
      <vt:lpstr>Христо Ботев 1848 - 1876</vt:lpstr>
      <vt:lpstr>Сред будителите са милионите български монаси, учители, известни и неизвестни. Много градове и села отдават заслужената признателност към народните будители като кръщават улици, читалища и училища на тяхно име.</vt:lpstr>
      <vt:lpstr>Поклон вам, будители народни!</vt:lpstr>
      <vt:lpstr>Благодаря 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Кои хора наричаме будители?</dc:title>
  <dc:creator>PC</dc:creator>
  <cp:lastModifiedBy>Иванка Ч. Боянова</cp:lastModifiedBy>
  <cp:revision>14</cp:revision>
  <dcterms:created xsi:type="dcterms:W3CDTF">2021-10-23T15:16:38Z</dcterms:created>
  <dcterms:modified xsi:type="dcterms:W3CDTF">2022-10-08T16:24:14Z</dcterms:modified>
</cp:coreProperties>
</file>